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Lst>
  <p:sldSz cx="18288000" cy="10287000"/>
  <p:notesSz cx="6858000" cy="9144000"/>
  <p:embeddedFontLst>
    <p:embeddedFont>
      <p:font typeface="Glacial Indifference" charset="1" panose="00000000000000000000"/>
      <p:regular r:id="rId76"/>
    </p:embeddedFont>
    <p:embeddedFont>
      <p:font typeface="Canva Sans" charset="1" panose="020B0503030501040103"/>
      <p:regular r:id="rId77"/>
    </p:embeddedFont>
    <p:embeddedFont>
      <p:font typeface="Cormorant Garamond Bold Italics" charset="1" panose="00000800000000000000"/>
      <p:regular r:id="rId78"/>
    </p:embeddedFont>
    <p:embeddedFont>
      <p:font typeface="Glacial Indifference Bold" charset="1" panose="00000800000000000000"/>
      <p:regular r:id="rId79"/>
    </p:embeddedFont>
    <p:embeddedFont>
      <p:font typeface="Cormorant Garamond" charset="1" panose="00000500000000000000"/>
      <p:regular r:id="rId80"/>
    </p:embeddedFont>
    <p:embeddedFont>
      <p:font typeface="Canva Sans Bold" charset="1" panose="020B0803030501040103"/>
      <p:regular r:id="rId8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fonts/font76.fntdata" Type="http://schemas.openxmlformats.org/officeDocument/2006/relationships/font"/><Relationship Id="rId77" Target="fonts/font77.fntdata" Type="http://schemas.openxmlformats.org/officeDocument/2006/relationships/font"/><Relationship Id="rId78" Target="fonts/font78.fntdata" Type="http://schemas.openxmlformats.org/officeDocument/2006/relationships/font"/><Relationship Id="rId79" Target="fonts/font79.fntdata" Type="http://schemas.openxmlformats.org/officeDocument/2006/relationships/font"/><Relationship Id="rId8" Target="slides/slide3.xml" Type="http://schemas.openxmlformats.org/officeDocument/2006/relationships/slide"/><Relationship Id="rId80" Target="fonts/font80.fntdata" Type="http://schemas.openxmlformats.org/officeDocument/2006/relationships/font"/><Relationship Id="rId81" Target="fonts/font81.fntdata" Type="http://schemas.openxmlformats.org/officeDocument/2006/relationships/font"/><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jpeg" Type="http://schemas.openxmlformats.org/officeDocument/2006/relationships/image"/><Relationship Id="rId7" Target="../media/image6.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20.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 Id="rId3" Target="../media/image18.png" Type="http://schemas.openxmlformats.org/officeDocument/2006/relationships/image"/><Relationship Id="rId4" Target="../media/image20.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jpeg" Type="http://schemas.openxmlformats.org/officeDocument/2006/relationships/image"/><Relationship Id="rId3" Target="../media/image18.png" Type="http://schemas.openxmlformats.org/officeDocument/2006/relationships/image"/><Relationship Id="rId4" Target="../media/image20.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jpeg" Type="http://schemas.openxmlformats.org/officeDocument/2006/relationships/image"/><Relationship Id="rId3" Target="../media/image18.png" Type="http://schemas.openxmlformats.org/officeDocument/2006/relationships/image"/><Relationship Id="rId4" Target="../media/image20.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jpeg" Type="http://schemas.openxmlformats.org/officeDocument/2006/relationships/image"/><Relationship Id="rId3" Target="../media/image18.png" Type="http://schemas.openxmlformats.org/officeDocument/2006/relationships/image"/><Relationship Id="rId4" Target="../media/image20.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jpeg" Type="http://schemas.openxmlformats.org/officeDocument/2006/relationships/image"/><Relationship Id="rId3" Target="../media/image18.png" Type="http://schemas.openxmlformats.org/officeDocument/2006/relationships/image"/><Relationship Id="rId4" Target="../media/image20.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https://mental.jmir.org/search?term=Kathleen%20Kara%20Fitzpatrick&amp;type=author&amp;precise=true&amp;authorlink=true" TargetMode="External" Type="http://schemas.openxmlformats.org/officeDocument/2006/relationships/hyperlink"/></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2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jpeg" Type="http://schemas.openxmlformats.org/officeDocument/2006/relationships/image"/><Relationship Id="rId7" Target="../media/image8.jpeg" Type="http://schemas.openxmlformats.org/officeDocument/2006/relationships/image"/><Relationship Id="rId8" Target="../media/image9.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20.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20.svg" Type="http://schemas.openxmlformats.org/officeDocument/2006/relationships/image"/><Relationship Id="rId4" Target="https://mental.jmir.org/search?term=Kathleen%20Kara%20Fitzpatrick&amp;type=author&amp;precise=true&amp;authorlink=true" TargetMode="External" Type="http://schemas.openxmlformats.org/officeDocument/2006/relationships/hyperlink"/></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20.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20.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20.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20.svg" Type="http://schemas.openxmlformats.org/officeDocument/2006/relationships/image"/><Relationship Id="rId4" Target="https://www.frontiersin.org/journals/psychology/articles/10.3389/fpsyg.2022.811517/full" TargetMode="External" Type="http://schemas.openxmlformats.org/officeDocument/2006/relationships/hyperlink"/><Relationship Id="rId5" Target="https://arxiv.org/abs/2102.10435" TargetMode="External" Type="http://schemas.openxmlformats.org/officeDocument/2006/relationships/hyperlink"/></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20.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20.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20.svg" Type="http://schemas.openxmlformats.org/officeDocument/2006/relationships/image"/><Relationship Id="rId4" Target="../media/image42.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20.svg" Type="http://schemas.openxmlformats.org/officeDocument/2006/relationships/image"/><Relationship Id="rId4" Target="../media/image4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png" Type="http://schemas.openxmlformats.org/officeDocument/2006/relationships/image"/><Relationship Id="rId12" Target="../media/image16.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 Id="rId8" Target="../media/image12.png" Type="http://schemas.openxmlformats.org/officeDocument/2006/relationships/image"/><Relationship Id="rId9" Target="../media/image13.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20.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20.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20.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20.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20.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20.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20.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20.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20.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2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20.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2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20.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20.sv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20.sv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20.sv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20.sv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20.sv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20.sv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20.sv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5.jpe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1.png" Type="http://schemas.openxmlformats.org/officeDocument/2006/relationships/image"/><Relationship Id="rId7" Target="../embeddings/oleObject1.bin" Type="http://schemas.openxmlformats.org/officeDocument/2006/relationships/oleObjec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3809790" y="0"/>
            <a:ext cx="4478210" cy="3525572"/>
          </a:xfrm>
          <a:custGeom>
            <a:avLst/>
            <a:gdLst/>
            <a:ahLst/>
            <a:cxnLst/>
            <a:rect r="r" b="b" t="t" l="l"/>
            <a:pathLst>
              <a:path h="3525572" w="4478210">
                <a:moveTo>
                  <a:pt x="4478210" y="0"/>
                </a:moveTo>
                <a:lnTo>
                  <a:pt x="0" y="0"/>
                </a:lnTo>
                <a:lnTo>
                  <a:pt x="0" y="3525572"/>
                </a:lnTo>
                <a:lnTo>
                  <a:pt x="4478210" y="3525572"/>
                </a:lnTo>
                <a:lnTo>
                  <a:pt x="447821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3809790" y="5826116"/>
            <a:ext cx="4478210" cy="4478210"/>
          </a:xfrm>
          <a:custGeom>
            <a:avLst/>
            <a:gdLst/>
            <a:ahLst/>
            <a:cxnLst/>
            <a:rect r="r" b="b" t="t" l="l"/>
            <a:pathLst>
              <a:path h="4478210" w="4478210">
                <a:moveTo>
                  <a:pt x="4478210" y="0"/>
                </a:moveTo>
                <a:lnTo>
                  <a:pt x="0" y="0"/>
                </a:lnTo>
                <a:lnTo>
                  <a:pt x="0" y="4478210"/>
                </a:lnTo>
                <a:lnTo>
                  <a:pt x="4478210" y="4478210"/>
                </a:lnTo>
                <a:lnTo>
                  <a:pt x="447821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a:off x="1028700" y="3172281"/>
            <a:ext cx="14105541" cy="0"/>
          </a:xfrm>
          <a:prstGeom prst="line">
            <a:avLst/>
          </a:prstGeom>
          <a:ln cap="flat" w="57150">
            <a:solidFill>
              <a:srgbClr val="2D3880"/>
            </a:solidFill>
            <a:prstDash val="solid"/>
            <a:headEnd type="none" len="sm" w="sm"/>
            <a:tailEnd type="none" len="sm" w="sm"/>
          </a:ln>
        </p:spPr>
      </p:sp>
      <p:sp>
        <p:nvSpPr>
          <p:cNvPr name="Freeform 5" id="5"/>
          <p:cNvSpPr/>
          <p:nvPr/>
        </p:nvSpPr>
        <p:spPr>
          <a:xfrm flipH="false" flipV="false" rot="0">
            <a:off x="8970720" y="4098180"/>
            <a:ext cx="4341687" cy="5310932"/>
          </a:xfrm>
          <a:custGeom>
            <a:avLst/>
            <a:gdLst/>
            <a:ahLst/>
            <a:cxnLst/>
            <a:rect r="r" b="b" t="t" l="l"/>
            <a:pathLst>
              <a:path h="5310932" w="4341687">
                <a:moveTo>
                  <a:pt x="0" y="0"/>
                </a:moveTo>
                <a:lnTo>
                  <a:pt x="4341687" y="0"/>
                </a:lnTo>
                <a:lnTo>
                  <a:pt x="4341687" y="5310932"/>
                </a:lnTo>
                <a:lnTo>
                  <a:pt x="0" y="5310932"/>
                </a:lnTo>
                <a:lnTo>
                  <a:pt x="0" y="0"/>
                </a:lnTo>
                <a:close/>
              </a:path>
            </a:pathLst>
          </a:custGeom>
          <a:blipFill>
            <a:blip r:embed="rId6"/>
            <a:stretch>
              <a:fillRect l="0" t="0" r="0" b="0"/>
            </a:stretch>
          </a:blipFill>
        </p:spPr>
      </p:sp>
      <p:sp>
        <p:nvSpPr>
          <p:cNvPr name="Freeform 6" id="6"/>
          <p:cNvSpPr/>
          <p:nvPr/>
        </p:nvSpPr>
        <p:spPr>
          <a:xfrm flipH="false" flipV="false" rot="0">
            <a:off x="3641522" y="4245980"/>
            <a:ext cx="4240223" cy="5163133"/>
          </a:xfrm>
          <a:custGeom>
            <a:avLst/>
            <a:gdLst/>
            <a:ahLst/>
            <a:cxnLst/>
            <a:rect r="r" b="b" t="t" l="l"/>
            <a:pathLst>
              <a:path h="5163133" w="4240223">
                <a:moveTo>
                  <a:pt x="0" y="0"/>
                </a:moveTo>
                <a:lnTo>
                  <a:pt x="4240222" y="0"/>
                </a:lnTo>
                <a:lnTo>
                  <a:pt x="4240222" y="5163132"/>
                </a:lnTo>
                <a:lnTo>
                  <a:pt x="0" y="5163132"/>
                </a:lnTo>
                <a:lnTo>
                  <a:pt x="0" y="0"/>
                </a:lnTo>
                <a:close/>
              </a:path>
            </a:pathLst>
          </a:custGeom>
          <a:blipFill>
            <a:blip r:embed="rId7"/>
            <a:stretch>
              <a:fillRect l="0" t="0" r="0" b="0"/>
            </a:stretch>
          </a:blipFill>
        </p:spPr>
      </p:sp>
      <p:sp>
        <p:nvSpPr>
          <p:cNvPr name="TextBox 7" id="7"/>
          <p:cNvSpPr txBox="true"/>
          <p:nvPr/>
        </p:nvSpPr>
        <p:spPr>
          <a:xfrm rot="0">
            <a:off x="7167503" y="3468422"/>
            <a:ext cx="2611667" cy="537845"/>
          </a:xfrm>
          <a:prstGeom prst="rect">
            <a:avLst/>
          </a:prstGeom>
        </p:spPr>
        <p:txBody>
          <a:bodyPr anchor="t" rtlCol="false" tIns="0" lIns="0" bIns="0" rIns="0">
            <a:spAutoFit/>
          </a:bodyPr>
          <a:lstStyle/>
          <a:p>
            <a:pPr algn="l" marL="0" indent="0" lvl="0">
              <a:lnSpc>
                <a:spcPts val="4480"/>
              </a:lnSpc>
              <a:spcBef>
                <a:spcPct val="0"/>
              </a:spcBef>
            </a:pPr>
            <a:r>
              <a:rPr lang="en-US" sz="3200">
                <a:solidFill>
                  <a:srgbClr val="000000"/>
                </a:solidFill>
                <a:latin typeface="Glacial Indifference"/>
                <a:ea typeface="Glacial Indifference"/>
                <a:cs typeface="Glacial Indifference"/>
                <a:sym typeface="Glacial Indifference"/>
              </a:rPr>
              <a:t>Why this?</a:t>
            </a: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a:t>
            </a:r>
          </a:p>
        </p:txBody>
      </p:sp>
      <p:sp>
        <p:nvSpPr>
          <p:cNvPr name="TextBox 9" id="9"/>
          <p:cNvSpPr txBox="true"/>
          <p:nvPr/>
        </p:nvSpPr>
        <p:spPr>
          <a:xfrm rot="0">
            <a:off x="1524123" y="348615"/>
            <a:ext cx="12715243" cy="1226820"/>
          </a:xfrm>
          <a:prstGeom prst="rect">
            <a:avLst/>
          </a:prstGeom>
        </p:spPr>
        <p:txBody>
          <a:bodyPr anchor="t" rtlCol="false" tIns="0" lIns="0" bIns="0" rIns="0">
            <a:spAutoFit/>
          </a:bodyPr>
          <a:lstStyle/>
          <a:p>
            <a:pPr algn="ctr" marL="0" indent="0" lvl="0">
              <a:lnSpc>
                <a:spcPts val="10080"/>
              </a:lnSpc>
              <a:spcBef>
                <a:spcPct val="0"/>
              </a:spcBef>
            </a:pPr>
            <a:r>
              <a:rPr lang="en-US" b="true" sz="7200" i="true">
                <a:solidFill>
                  <a:srgbClr val="000000"/>
                </a:solidFill>
                <a:latin typeface="Cormorant Garamond Bold Italics"/>
                <a:ea typeface="Cormorant Garamond Bold Italics"/>
                <a:cs typeface="Cormorant Garamond Bold Italics"/>
                <a:sym typeface="Cormorant Garamond Bold Italics"/>
              </a:rPr>
              <a:t>AI in Psychiatric Care:</a:t>
            </a:r>
          </a:p>
        </p:txBody>
      </p:sp>
      <p:sp>
        <p:nvSpPr>
          <p:cNvPr name="TextBox 10" id="10"/>
          <p:cNvSpPr txBox="true"/>
          <p:nvPr/>
        </p:nvSpPr>
        <p:spPr>
          <a:xfrm rot="0">
            <a:off x="629247" y="1638961"/>
            <a:ext cx="14504994" cy="1117048"/>
          </a:xfrm>
          <a:prstGeom prst="rect">
            <a:avLst/>
          </a:prstGeom>
        </p:spPr>
        <p:txBody>
          <a:bodyPr anchor="t" rtlCol="false" tIns="0" lIns="0" bIns="0" rIns="0">
            <a:spAutoFit/>
          </a:bodyPr>
          <a:lstStyle/>
          <a:p>
            <a:pPr algn="ctr" marL="0" indent="0" lvl="0">
              <a:lnSpc>
                <a:spcPts val="9155"/>
              </a:lnSpc>
              <a:spcBef>
                <a:spcPct val="0"/>
              </a:spcBef>
            </a:pPr>
            <a:r>
              <a:rPr lang="en-US" b="true" sz="6539" i="true">
                <a:solidFill>
                  <a:srgbClr val="000000"/>
                </a:solidFill>
                <a:latin typeface="Cormorant Garamond Bold Italics"/>
                <a:ea typeface="Cormorant Garamond Bold Italics"/>
                <a:cs typeface="Cormorant Garamond Bold Italics"/>
                <a:sym typeface="Cormorant Garamond Bold Italics"/>
              </a:rPr>
              <a:t>Early Detection and Personalized Intervention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7182390"/>
            <a:ext cx="7328478" cy="3104610"/>
          </a:xfrm>
          <a:custGeom>
            <a:avLst/>
            <a:gdLst/>
            <a:ahLst/>
            <a:cxnLst/>
            <a:rect r="r" b="b" t="t" l="l"/>
            <a:pathLst>
              <a:path h="3104610" w="7328478">
                <a:moveTo>
                  <a:pt x="0" y="0"/>
                </a:moveTo>
                <a:lnTo>
                  <a:pt x="7328478" y="0"/>
                </a:lnTo>
                <a:lnTo>
                  <a:pt x="7328478" y="3104610"/>
                </a:lnTo>
                <a:lnTo>
                  <a:pt x="0" y="31046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677604" y="2663378"/>
            <a:ext cx="1466396" cy="1239104"/>
          </a:xfrm>
          <a:custGeom>
            <a:avLst/>
            <a:gdLst/>
            <a:ahLst/>
            <a:cxnLst/>
            <a:rect r="r" b="b" t="t" l="l"/>
            <a:pathLst>
              <a:path h="1239104" w="1466396">
                <a:moveTo>
                  <a:pt x="0" y="0"/>
                </a:moveTo>
                <a:lnTo>
                  <a:pt x="1466396" y="0"/>
                </a:lnTo>
                <a:lnTo>
                  <a:pt x="1466396" y="1239105"/>
                </a:lnTo>
                <a:lnTo>
                  <a:pt x="0" y="12391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677604" y="4570306"/>
            <a:ext cx="1466396" cy="1466396"/>
          </a:xfrm>
          <a:custGeom>
            <a:avLst/>
            <a:gdLst/>
            <a:ahLst/>
            <a:cxnLst/>
            <a:rect r="r" b="b" t="t" l="l"/>
            <a:pathLst>
              <a:path h="1466396" w="1466396">
                <a:moveTo>
                  <a:pt x="0" y="0"/>
                </a:moveTo>
                <a:lnTo>
                  <a:pt x="1466396" y="0"/>
                </a:lnTo>
                <a:lnTo>
                  <a:pt x="1466396" y="1466396"/>
                </a:lnTo>
                <a:lnTo>
                  <a:pt x="0" y="14663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755388" y="6986920"/>
            <a:ext cx="1466396" cy="1466396"/>
          </a:xfrm>
          <a:custGeom>
            <a:avLst/>
            <a:gdLst/>
            <a:ahLst/>
            <a:cxnLst/>
            <a:rect r="r" b="b" t="t" l="l"/>
            <a:pathLst>
              <a:path h="1466396" w="1466396">
                <a:moveTo>
                  <a:pt x="0" y="0"/>
                </a:moveTo>
                <a:lnTo>
                  <a:pt x="1466396" y="0"/>
                </a:lnTo>
                <a:lnTo>
                  <a:pt x="1466396" y="1466396"/>
                </a:lnTo>
                <a:lnTo>
                  <a:pt x="0" y="146639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533260" y="769784"/>
            <a:ext cx="7955327" cy="1226844"/>
          </a:xfrm>
          <a:prstGeom prst="rect">
            <a:avLst/>
          </a:prstGeom>
        </p:spPr>
        <p:txBody>
          <a:bodyPr anchor="t" rtlCol="false" tIns="0" lIns="0" bIns="0" rIns="0">
            <a:spAutoFit/>
          </a:bodyPr>
          <a:lstStyle/>
          <a:p>
            <a:pPr algn="l" marL="0" indent="0" lvl="0">
              <a:lnSpc>
                <a:spcPts val="10080"/>
              </a:lnSpc>
              <a:spcBef>
                <a:spcPct val="0"/>
              </a:spcBef>
            </a:pPr>
            <a:r>
              <a:rPr lang="en-US" b="true" sz="7200" i="true">
                <a:solidFill>
                  <a:srgbClr val="000000"/>
                </a:solidFill>
                <a:latin typeface="Cormorant Garamond Bold Italics"/>
                <a:ea typeface="Cormorant Garamond Bold Italics"/>
                <a:cs typeface="Cormorant Garamond Bold Italics"/>
                <a:sym typeface="Cormorant Garamond Bold Italics"/>
              </a:rPr>
              <a:t>Problem Statement</a:t>
            </a:r>
          </a:p>
        </p:txBody>
      </p:sp>
      <p:sp>
        <p:nvSpPr>
          <p:cNvPr name="TextBox 7" id="7"/>
          <p:cNvSpPr txBox="true"/>
          <p:nvPr/>
        </p:nvSpPr>
        <p:spPr>
          <a:xfrm rot="0">
            <a:off x="798588" y="2539553"/>
            <a:ext cx="5731302" cy="4946480"/>
          </a:xfrm>
          <a:prstGeom prst="rect">
            <a:avLst/>
          </a:prstGeom>
        </p:spPr>
        <p:txBody>
          <a:bodyPr anchor="t" rtlCol="false" tIns="0" lIns="0" bIns="0" rIns="0">
            <a:spAutoFit/>
          </a:bodyPr>
          <a:lstStyle/>
          <a:p>
            <a:pPr algn="l">
              <a:lnSpc>
                <a:spcPts val="4395"/>
              </a:lnSpc>
            </a:pPr>
            <a:r>
              <a:rPr lang="en-US" sz="2585">
                <a:solidFill>
                  <a:srgbClr val="000000"/>
                </a:solidFill>
                <a:latin typeface="Glacial Indifference"/>
                <a:ea typeface="Glacial Indifference"/>
                <a:cs typeface="Glacial Indifference"/>
                <a:sym typeface="Glacial Indifference"/>
              </a:rPr>
              <a:t> Current psychiatric diagnostics heavily rely on subjective self-reports and clinical evaluations, leading to:</a:t>
            </a:r>
          </a:p>
          <a:p>
            <a:pPr algn="l" marL="558197" indent="-279098" lvl="1">
              <a:lnSpc>
                <a:spcPts val="4395"/>
              </a:lnSpc>
              <a:buFont typeface="Arial"/>
              <a:buChar char="•"/>
            </a:pPr>
            <a:r>
              <a:rPr lang="en-US" sz="2585">
                <a:solidFill>
                  <a:srgbClr val="000000"/>
                </a:solidFill>
                <a:latin typeface="Glacial Indifference"/>
                <a:ea typeface="Glacial Indifference"/>
                <a:cs typeface="Glacial Indifference"/>
                <a:sym typeface="Glacial Indifference"/>
              </a:rPr>
              <a:t>Inaccuracy and diagnostic delays.</a:t>
            </a:r>
          </a:p>
          <a:p>
            <a:pPr algn="l" marL="558197" indent="-279098" lvl="1">
              <a:lnSpc>
                <a:spcPts val="4395"/>
              </a:lnSpc>
              <a:buFont typeface="Arial"/>
              <a:buChar char="•"/>
            </a:pPr>
            <a:r>
              <a:rPr lang="en-US" sz="2585">
                <a:solidFill>
                  <a:srgbClr val="000000"/>
                </a:solidFill>
                <a:latin typeface="Glacial Indifference"/>
                <a:ea typeface="Glacial Indifference"/>
                <a:cs typeface="Glacial Indifference"/>
                <a:sym typeface="Glacial Indifference"/>
              </a:rPr>
              <a:t>Absence of objective measures for early detection.</a:t>
            </a:r>
          </a:p>
          <a:p>
            <a:pPr algn="l" marL="558197" indent="-279098" lvl="1">
              <a:lnSpc>
                <a:spcPts val="4395"/>
              </a:lnSpc>
              <a:buFont typeface="Arial"/>
              <a:buChar char="•"/>
            </a:pPr>
            <a:r>
              <a:rPr lang="en-US" sz="2585">
                <a:solidFill>
                  <a:srgbClr val="000000"/>
                </a:solidFill>
                <a:latin typeface="Glacial Indifference"/>
                <a:ea typeface="Glacial Indifference"/>
                <a:cs typeface="Glacial Indifference"/>
                <a:sym typeface="Glacial Indifference"/>
              </a:rPr>
              <a:t>Challenges in personalized interventions.</a:t>
            </a:r>
          </a:p>
          <a:p>
            <a:pPr algn="l" marL="0" indent="0" lvl="0">
              <a:lnSpc>
                <a:spcPts val="4395"/>
              </a:lnSpc>
            </a:pPr>
          </a:p>
        </p:txBody>
      </p:sp>
      <p:sp>
        <p:nvSpPr>
          <p:cNvPr name="TextBox 8" id="8"/>
          <p:cNvSpPr txBox="true"/>
          <p:nvPr/>
        </p:nvSpPr>
        <p:spPr>
          <a:xfrm rot="0">
            <a:off x="9676338" y="2902358"/>
            <a:ext cx="7582962" cy="1000173"/>
          </a:xfrm>
          <a:prstGeom prst="rect">
            <a:avLst/>
          </a:prstGeom>
        </p:spPr>
        <p:txBody>
          <a:bodyPr anchor="t" rtlCol="false" tIns="0" lIns="0" bIns="0" rIns="0">
            <a:spAutoFit/>
          </a:bodyPr>
          <a:lstStyle/>
          <a:p>
            <a:pPr algn="l" marL="0" indent="0" lvl="0">
              <a:lnSpc>
                <a:spcPts val="4079"/>
              </a:lnSpc>
            </a:pPr>
            <a:r>
              <a:rPr lang="en-US" sz="2400">
                <a:solidFill>
                  <a:srgbClr val="000000"/>
                </a:solidFill>
                <a:latin typeface="Glacial Indifference"/>
                <a:ea typeface="Glacial Indifference"/>
                <a:cs typeface="Glacial Indifference"/>
                <a:sym typeface="Glacial Indifference"/>
              </a:rPr>
              <a:t>Factors like subjectivity, symptom diversity, and lack of biomarkers make early and accurate diagnosis difficult.</a:t>
            </a:r>
          </a:p>
        </p:txBody>
      </p:sp>
      <p:sp>
        <p:nvSpPr>
          <p:cNvPr name="TextBox 9" id="9"/>
          <p:cNvSpPr txBox="true"/>
          <p:nvPr/>
        </p:nvSpPr>
        <p:spPr>
          <a:xfrm rot="0">
            <a:off x="9676338" y="2539553"/>
            <a:ext cx="7582962" cy="485799"/>
          </a:xfrm>
          <a:prstGeom prst="rect">
            <a:avLst/>
          </a:prstGeom>
        </p:spPr>
        <p:txBody>
          <a:bodyPr anchor="t" rtlCol="false" tIns="0" lIns="0" bIns="0" rIns="0">
            <a:spAutoFit/>
          </a:bodyPr>
          <a:lstStyle/>
          <a:p>
            <a:pPr algn="l" marL="0" indent="0" lvl="0">
              <a:lnSpc>
                <a:spcPts val="4079"/>
              </a:lnSpc>
            </a:pPr>
            <a:r>
              <a:rPr lang="en-US" b="true" sz="2400">
                <a:solidFill>
                  <a:srgbClr val="000000"/>
                </a:solidFill>
                <a:latin typeface="Glacial Indifference Bold"/>
                <a:ea typeface="Glacial Indifference Bold"/>
                <a:cs typeface="Glacial Indifference Bold"/>
                <a:sym typeface="Glacial Indifference Bold"/>
              </a:rPr>
              <a:t>Challenges in Psychiatric Disorder Detection</a:t>
            </a:r>
          </a:p>
        </p:txBody>
      </p:sp>
      <p:sp>
        <p:nvSpPr>
          <p:cNvPr name="TextBox 10" id="10"/>
          <p:cNvSpPr txBox="true"/>
          <p:nvPr/>
        </p:nvSpPr>
        <p:spPr>
          <a:xfrm rot="0">
            <a:off x="9676338" y="4804621"/>
            <a:ext cx="7582962" cy="1514475"/>
          </a:xfrm>
          <a:prstGeom prst="rect">
            <a:avLst/>
          </a:prstGeom>
        </p:spPr>
        <p:txBody>
          <a:bodyPr anchor="t" rtlCol="false" tIns="0" lIns="0" bIns="0" rIns="0">
            <a:spAutoFit/>
          </a:bodyPr>
          <a:lstStyle/>
          <a:p>
            <a:pPr algn="l" marL="0" indent="0" lvl="0">
              <a:lnSpc>
                <a:spcPts val="4079"/>
              </a:lnSpc>
            </a:pPr>
            <a:r>
              <a:rPr lang="en-US" sz="2400">
                <a:solidFill>
                  <a:srgbClr val="000000"/>
                </a:solidFill>
                <a:latin typeface="Glacial Indifference"/>
                <a:ea typeface="Glacial Indifference"/>
                <a:cs typeface="Glacial Indifference"/>
                <a:sym typeface="Glacial Indifference"/>
              </a:rPr>
              <a:t>Overreliance on self-reports, shortage of mental health professionals, and stigma reduce the effectiveness of current psychiatric evaluations.</a:t>
            </a:r>
          </a:p>
        </p:txBody>
      </p:sp>
      <p:sp>
        <p:nvSpPr>
          <p:cNvPr name="TextBox 11" id="11"/>
          <p:cNvSpPr txBox="true"/>
          <p:nvPr/>
        </p:nvSpPr>
        <p:spPr>
          <a:xfrm rot="0">
            <a:off x="9676338" y="4513156"/>
            <a:ext cx="7582962" cy="1253490"/>
          </a:xfrm>
          <a:prstGeom prst="rect">
            <a:avLst/>
          </a:prstGeom>
        </p:spPr>
        <p:txBody>
          <a:bodyPr anchor="t" rtlCol="false" tIns="0" lIns="0" bIns="0" rIns="0">
            <a:spAutoFit/>
          </a:bodyPr>
          <a:lstStyle/>
          <a:p>
            <a:pPr algn="l">
              <a:lnSpc>
                <a:spcPts val="3359"/>
              </a:lnSpc>
            </a:pPr>
            <a:r>
              <a:rPr lang="en-US" sz="2400" b="true">
                <a:solidFill>
                  <a:srgbClr val="000000"/>
                </a:solidFill>
                <a:latin typeface="Glacial Indifference Bold"/>
                <a:ea typeface="Glacial Indifference Bold"/>
                <a:cs typeface="Glacial Indifference Bold"/>
                <a:sym typeface="Glacial Indifference Bold"/>
              </a:rPr>
              <a:t>Limitations of Traditional Diagnostic Approaches</a:t>
            </a:r>
          </a:p>
          <a:p>
            <a:pPr algn="l">
              <a:lnSpc>
                <a:spcPts val="3359"/>
              </a:lnSpc>
            </a:pPr>
          </a:p>
          <a:p>
            <a:pPr algn="l" marL="0" indent="0" lvl="0">
              <a:lnSpc>
                <a:spcPts val="3359"/>
              </a:lnSpc>
              <a:spcBef>
                <a:spcPct val="0"/>
              </a:spcBef>
            </a:pPr>
          </a:p>
        </p:txBody>
      </p:sp>
      <p:sp>
        <p:nvSpPr>
          <p:cNvPr name="TextBox 12" id="12"/>
          <p:cNvSpPr txBox="true"/>
          <p:nvPr/>
        </p:nvSpPr>
        <p:spPr>
          <a:xfrm rot="0">
            <a:off x="9676338" y="7376991"/>
            <a:ext cx="7582962" cy="2028825"/>
          </a:xfrm>
          <a:prstGeom prst="rect">
            <a:avLst/>
          </a:prstGeom>
        </p:spPr>
        <p:txBody>
          <a:bodyPr anchor="t" rtlCol="false" tIns="0" lIns="0" bIns="0" rIns="0">
            <a:spAutoFit/>
          </a:bodyPr>
          <a:lstStyle/>
          <a:p>
            <a:pPr algn="l" marL="0" indent="0" lvl="0">
              <a:lnSpc>
                <a:spcPts val="4079"/>
              </a:lnSpc>
            </a:pPr>
            <a:r>
              <a:rPr lang="en-US" sz="2400">
                <a:solidFill>
                  <a:srgbClr val="000000"/>
                </a:solidFill>
                <a:latin typeface="Glacial Indifference"/>
                <a:ea typeface="Glacial Indifference"/>
                <a:cs typeface="Glacial Indifference"/>
                <a:sym typeface="Glacial Indifference"/>
              </a:rPr>
              <a:t>Lack of scalable, objective tools and varied access to mental health literacy hinder timely treatment—especially in low-resource and culturally diverse settings.</a:t>
            </a:r>
          </a:p>
          <a:p>
            <a:pPr algn="l" marL="0" indent="0" lvl="0">
              <a:lnSpc>
                <a:spcPts val="4079"/>
              </a:lnSpc>
            </a:pPr>
          </a:p>
        </p:txBody>
      </p:sp>
      <p:sp>
        <p:nvSpPr>
          <p:cNvPr name="TextBox 13" id="13"/>
          <p:cNvSpPr txBox="true"/>
          <p:nvPr/>
        </p:nvSpPr>
        <p:spPr>
          <a:xfrm rot="0">
            <a:off x="9648695" y="6929770"/>
            <a:ext cx="7582962" cy="415290"/>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000000"/>
                </a:solidFill>
                <a:latin typeface="Glacial Indifference Bold"/>
                <a:ea typeface="Glacial Indifference Bold"/>
                <a:cs typeface="Glacial Indifference Bold"/>
                <a:sym typeface="Glacial Indifference Bold"/>
              </a:rPr>
              <a:t> Barriers to Early Intervention</a:t>
            </a:r>
          </a:p>
        </p:txBody>
      </p:sp>
      <p:sp>
        <p:nvSpPr>
          <p:cNvPr name="TextBox 14" id="1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10</a:t>
            </a:r>
          </a:p>
        </p:txBody>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182206" y="0"/>
            <a:ext cx="5143500" cy="5143500"/>
          </a:xfrm>
          <a:custGeom>
            <a:avLst/>
            <a:gdLst/>
            <a:ahLst/>
            <a:cxnLst/>
            <a:rect r="r" b="b" t="t" l="l"/>
            <a:pathLst>
              <a:path h="5143500" w="5143500">
                <a:moveTo>
                  <a:pt x="0" y="0"/>
                </a:moveTo>
                <a:lnTo>
                  <a:pt x="5143500" y="0"/>
                </a:lnTo>
                <a:lnTo>
                  <a:pt x="5143500"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94983" y="427559"/>
            <a:ext cx="12526510" cy="2262561"/>
          </a:xfrm>
          <a:prstGeom prst="rect">
            <a:avLst/>
          </a:prstGeom>
        </p:spPr>
        <p:txBody>
          <a:bodyPr anchor="t" rtlCol="false" tIns="0" lIns="0" bIns="0" rIns="0">
            <a:spAutoFit/>
          </a:bodyPr>
          <a:lstStyle/>
          <a:p>
            <a:pPr algn="l" marL="0" indent="0" lvl="0">
              <a:lnSpc>
                <a:spcPts val="8974"/>
              </a:lnSpc>
            </a:pPr>
            <a:r>
              <a:rPr lang="en-US" b="true" sz="7179" i="true">
                <a:solidFill>
                  <a:srgbClr val="000000"/>
                </a:solidFill>
                <a:latin typeface="Cormorant Garamond Bold Italics"/>
                <a:ea typeface="Cormorant Garamond Bold Italics"/>
                <a:cs typeface="Cormorant Garamond Bold Italics"/>
                <a:sym typeface="Cormorant Garamond Bold Italics"/>
              </a:rPr>
              <a:t>Background and Theoretical Framework</a:t>
            </a:r>
          </a:p>
        </p:txBody>
      </p:sp>
      <p:sp>
        <p:nvSpPr>
          <p:cNvPr name="TextBox 4" id="4"/>
          <p:cNvSpPr txBox="true"/>
          <p:nvPr/>
        </p:nvSpPr>
        <p:spPr>
          <a:xfrm rot="0">
            <a:off x="1094983" y="3328295"/>
            <a:ext cx="9936233" cy="657184"/>
          </a:xfrm>
          <a:prstGeom prst="rect">
            <a:avLst/>
          </a:prstGeom>
        </p:spPr>
        <p:txBody>
          <a:bodyPr anchor="t" rtlCol="false" tIns="0" lIns="0" bIns="0" rIns="0">
            <a:spAutoFit/>
          </a:bodyPr>
          <a:lstStyle/>
          <a:p>
            <a:pPr algn="l" marL="0" indent="0" lvl="0">
              <a:lnSpc>
                <a:spcPts val="5609"/>
              </a:lnSpc>
            </a:pPr>
            <a:r>
              <a:rPr lang="en-US" b="true" sz="3299">
                <a:solidFill>
                  <a:srgbClr val="000000"/>
                </a:solidFill>
                <a:latin typeface="Glacial Indifference Bold"/>
                <a:ea typeface="Glacial Indifference Bold"/>
                <a:cs typeface="Glacial Indifference Bold"/>
                <a:sym typeface="Glacial Indifference Bold"/>
              </a:rPr>
              <a:t>Traditional Methods for Mental Health Detection</a:t>
            </a:r>
          </a:p>
        </p:txBody>
      </p:sp>
      <p:sp>
        <p:nvSpPr>
          <p:cNvPr name="TextBox 5" id="5"/>
          <p:cNvSpPr txBox="true"/>
          <p:nvPr/>
        </p:nvSpPr>
        <p:spPr>
          <a:xfrm rot="0">
            <a:off x="1094983" y="4399273"/>
            <a:ext cx="9077717" cy="5216693"/>
          </a:xfrm>
          <a:prstGeom prst="rect">
            <a:avLst/>
          </a:prstGeom>
        </p:spPr>
        <p:txBody>
          <a:bodyPr anchor="t" rtlCol="false" tIns="0" lIns="0" bIns="0" rIns="0">
            <a:spAutoFit/>
          </a:bodyPr>
          <a:lstStyle/>
          <a:p>
            <a:pPr algn="l">
              <a:lnSpc>
                <a:spcPts val="5950"/>
              </a:lnSpc>
            </a:pPr>
            <a:r>
              <a:rPr lang="en-US" sz="3500" b="true">
                <a:solidFill>
                  <a:srgbClr val="000000"/>
                </a:solidFill>
                <a:latin typeface="Glacial Indifference Bold"/>
                <a:ea typeface="Glacial Indifference Bold"/>
                <a:cs typeface="Glacial Indifference Bold"/>
                <a:sym typeface="Glacial Indifference Bold"/>
              </a:rPr>
              <a:t> Clinical Interviews</a:t>
            </a:r>
          </a:p>
          <a:p>
            <a:pPr algn="l" marL="755651" indent="-377825" lvl="1">
              <a:lnSpc>
                <a:spcPts val="5950"/>
              </a:lnSpc>
              <a:buFont typeface="Arial"/>
              <a:buChar char="•"/>
            </a:pPr>
            <a:r>
              <a:rPr lang="en-US" sz="3500">
                <a:solidFill>
                  <a:srgbClr val="000000"/>
                </a:solidFill>
                <a:latin typeface="Glacial Indifference"/>
                <a:ea typeface="Glacial Indifference"/>
                <a:cs typeface="Glacial Indifference"/>
                <a:sym typeface="Glacial Indifference"/>
              </a:rPr>
              <a:t>Conducted by professionals</a:t>
            </a:r>
          </a:p>
          <a:p>
            <a:pPr algn="l" marL="755651" indent="-377825" lvl="1">
              <a:lnSpc>
                <a:spcPts val="5950"/>
              </a:lnSpc>
              <a:buFont typeface="Arial"/>
              <a:buChar char="•"/>
            </a:pPr>
            <a:r>
              <a:rPr lang="en-US" sz="3500">
                <a:solidFill>
                  <a:srgbClr val="000000"/>
                </a:solidFill>
                <a:latin typeface="Glacial Indifference"/>
                <a:ea typeface="Glacial Indifference"/>
                <a:cs typeface="Glacial Indifference"/>
                <a:sym typeface="Glacial Indifference"/>
              </a:rPr>
              <a:t>Time-consuming and subjective</a:t>
            </a:r>
          </a:p>
          <a:p>
            <a:pPr algn="l">
              <a:lnSpc>
                <a:spcPts val="5950"/>
              </a:lnSpc>
            </a:pPr>
            <a:r>
              <a:rPr lang="en-US" sz="3500" b="true">
                <a:solidFill>
                  <a:srgbClr val="000000"/>
                </a:solidFill>
                <a:latin typeface="Glacial Indifference Bold"/>
                <a:ea typeface="Glacial Indifference Bold"/>
                <a:cs typeface="Glacial Indifference Bold"/>
                <a:sym typeface="Glacial Indifference Bold"/>
              </a:rPr>
              <a:t>PHQ-9 / GAD-7 Questionnaires</a:t>
            </a:r>
          </a:p>
          <a:p>
            <a:pPr algn="l" marL="755651" indent="-377825" lvl="1">
              <a:lnSpc>
                <a:spcPts val="5950"/>
              </a:lnSpc>
              <a:buFont typeface="Arial"/>
              <a:buChar char="•"/>
            </a:pPr>
            <a:r>
              <a:rPr lang="en-US" sz="3500">
                <a:solidFill>
                  <a:srgbClr val="000000"/>
                </a:solidFill>
                <a:latin typeface="Glacial Indifference"/>
                <a:ea typeface="Glacial Indifference"/>
                <a:cs typeface="Glacial Indifference"/>
                <a:sym typeface="Glacial Indifference"/>
              </a:rPr>
              <a:t>Self-reported scales</a:t>
            </a:r>
          </a:p>
          <a:p>
            <a:pPr algn="l" marL="755651" indent="-377825" lvl="1">
              <a:lnSpc>
                <a:spcPts val="5950"/>
              </a:lnSpc>
              <a:buFont typeface="Arial"/>
              <a:buChar char="•"/>
            </a:pPr>
            <a:r>
              <a:rPr lang="en-US" sz="3500">
                <a:solidFill>
                  <a:srgbClr val="000000"/>
                </a:solidFill>
                <a:latin typeface="Glacial Indifference"/>
                <a:ea typeface="Glacial Indifference"/>
                <a:cs typeface="Glacial Indifference"/>
                <a:sym typeface="Glacial Indifference"/>
              </a:rPr>
              <a:t>Risk of misunderstanding or bias</a:t>
            </a:r>
          </a:p>
          <a:p>
            <a:pPr algn="l">
              <a:lnSpc>
                <a:spcPts val="5950"/>
              </a:lnSpc>
            </a:pPr>
          </a:p>
        </p:txBody>
      </p:sp>
      <p:sp>
        <p:nvSpPr>
          <p:cNvPr name="TextBox 6" id="6"/>
          <p:cNvSpPr txBox="true"/>
          <p:nvPr/>
        </p:nvSpPr>
        <p:spPr>
          <a:xfrm rot="0">
            <a:off x="10349516" y="4614341"/>
            <a:ext cx="7938484" cy="5216525"/>
          </a:xfrm>
          <a:prstGeom prst="rect">
            <a:avLst/>
          </a:prstGeom>
        </p:spPr>
        <p:txBody>
          <a:bodyPr anchor="t" rtlCol="false" tIns="0" lIns="0" bIns="0" rIns="0">
            <a:spAutoFit/>
          </a:bodyPr>
          <a:lstStyle/>
          <a:p>
            <a:pPr algn="l">
              <a:lnSpc>
                <a:spcPts val="5950"/>
              </a:lnSpc>
            </a:pPr>
            <a:r>
              <a:rPr lang="en-US" sz="3500" b="true">
                <a:solidFill>
                  <a:srgbClr val="000000"/>
                </a:solidFill>
                <a:latin typeface="Glacial Indifference Bold"/>
                <a:ea typeface="Glacial Indifference Bold"/>
                <a:cs typeface="Glacial Indifference Bold"/>
                <a:sym typeface="Glacial Indifference Bold"/>
              </a:rPr>
              <a:t>DSM-5 Assessments</a:t>
            </a:r>
          </a:p>
          <a:p>
            <a:pPr algn="l" marL="755651" indent="-377825" lvl="1">
              <a:lnSpc>
                <a:spcPts val="5950"/>
              </a:lnSpc>
              <a:buFont typeface="Arial"/>
              <a:buChar char="•"/>
            </a:pPr>
            <a:r>
              <a:rPr lang="en-US" sz="3500">
                <a:solidFill>
                  <a:srgbClr val="000000"/>
                </a:solidFill>
                <a:latin typeface="Glacial Indifference"/>
                <a:ea typeface="Glacial Indifference"/>
                <a:cs typeface="Glacial Indifference"/>
                <a:sym typeface="Glacial Indifference"/>
              </a:rPr>
              <a:t>Comprehensive but complex</a:t>
            </a:r>
          </a:p>
          <a:p>
            <a:pPr algn="l" marL="755651" indent="-377825" lvl="1">
              <a:lnSpc>
                <a:spcPts val="5950"/>
              </a:lnSpc>
              <a:buFont typeface="Arial"/>
              <a:buChar char="•"/>
            </a:pPr>
            <a:r>
              <a:rPr lang="en-US" sz="3500">
                <a:solidFill>
                  <a:srgbClr val="000000"/>
                </a:solidFill>
                <a:latin typeface="Glacial Indifference"/>
                <a:ea typeface="Glacial Indifference"/>
                <a:cs typeface="Glacial Indifference"/>
                <a:sym typeface="Glacial Indifference"/>
              </a:rPr>
              <a:t>Not scalable for mass screening</a:t>
            </a:r>
          </a:p>
          <a:p>
            <a:pPr algn="l">
              <a:lnSpc>
                <a:spcPts val="5950"/>
              </a:lnSpc>
            </a:pPr>
            <a:r>
              <a:rPr lang="en-US" sz="3500">
                <a:solidFill>
                  <a:srgbClr val="000000"/>
                </a:solidFill>
                <a:latin typeface="Glacial Indifference"/>
                <a:ea typeface="Glacial Indifference"/>
                <a:cs typeface="Glacial Indifference"/>
                <a:sym typeface="Glacial Indifference"/>
              </a:rPr>
              <a:t> </a:t>
            </a:r>
            <a:r>
              <a:rPr lang="en-US" sz="3500" b="true">
                <a:solidFill>
                  <a:srgbClr val="000000"/>
                </a:solidFill>
                <a:latin typeface="Glacial Indifference Bold"/>
                <a:ea typeface="Glacial Indifference Bold"/>
                <a:cs typeface="Glacial Indifference Bold"/>
                <a:sym typeface="Glacial Indifference Bold"/>
              </a:rPr>
              <a:t>Limitations:</a:t>
            </a:r>
          </a:p>
          <a:p>
            <a:pPr algn="l" marL="755651" indent="-377825" lvl="1">
              <a:lnSpc>
                <a:spcPts val="5950"/>
              </a:lnSpc>
              <a:buFont typeface="Arial"/>
              <a:buChar char="•"/>
            </a:pPr>
            <a:r>
              <a:rPr lang="en-US" sz="3500">
                <a:solidFill>
                  <a:srgbClr val="000000"/>
                </a:solidFill>
                <a:latin typeface="Glacial Indifference"/>
                <a:ea typeface="Glacial Indifference"/>
                <a:cs typeface="Glacial Indifference"/>
                <a:sym typeface="Glacial Indifference"/>
              </a:rPr>
              <a:t>Slow, costly, subjective</a:t>
            </a:r>
          </a:p>
          <a:p>
            <a:pPr algn="l" marL="755651" indent="-377825" lvl="1">
              <a:lnSpc>
                <a:spcPts val="5950"/>
              </a:lnSpc>
              <a:buFont typeface="Arial"/>
              <a:buChar char="•"/>
            </a:pPr>
            <a:r>
              <a:rPr lang="en-US" sz="3500">
                <a:solidFill>
                  <a:srgbClr val="000000"/>
                </a:solidFill>
                <a:latin typeface="Glacial Indifference"/>
                <a:ea typeface="Glacial Indifference"/>
                <a:cs typeface="Glacial Indifference"/>
                <a:sym typeface="Glacial Indifference"/>
              </a:rPr>
              <a:t>Limited accessibility</a:t>
            </a:r>
          </a:p>
          <a:p>
            <a:pPr algn="l" marL="0" indent="0" lvl="0">
              <a:lnSpc>
                <a:spcPts val="5950"/>
              </a:lnSpc>
            </a:pP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11</a:t>
            </a: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325420" y="0"/>
            <a:ext cx="9962580" cy="10287000"/>
            <a:chOff x="0" y="0"/>
            <a:chExt cx="13283440" cy="13716000"/>
          </a:xfrm>
        </p:grpSpPr>
        <p:pic>
          <p:nvPicPr>
            <p:cNvPr name="Picture 3" id="3"/>
            <p:cNvPicPr>
              <a:picLocks noChangeAspect="true"/>
            </p:cNvPicPr>
            <p:nvPr/>
          </p:nvPicPr>
          <p:blipFill>
            <a:blip r:embed="rId2"/>
            <a:srcRect l="24833" t="0" r="10643" b="0"/>
            <a:stretch>
              <a:fillRect/>
            </a:stretch>
          </p:blipFill>
          <p:spPr>
            <a:xfrm flipH="false" flipV="false">
              <a:off x="0" y="0"/>
              <a:ext cx="13283440" cy="13716000"/>
            </a:xfrm>
            <a:prstGeom prst="rect">
              <a:avLst/>
            </a:prstGeom>
          </p:spPr>
        </p:pic>
      </p:grpSp>
      <p:sp>
        <p:nvSpPr>
          <p:cNvPr name="Freeform 4" id="4"/>
          <p:cNvSpPr/>
          <p:nvPr/>
        </p:nvSpPr>
        <p:spPr>
          <a:xfrm flipH="false" flipV="false" rot="0">
            <a:off x="13144500" y="0"/>
            <a:ext cx="5143500" cy="5143500"/>
          </a:xfrm>
          <a:custGeom>
            <a:avLst/>
            <a:gdLst/>
            <a:ahLst/>
            <a:cxnLst/>
            <a:rect r="r" b="b" t="t" l="l"/>
            <a:pathLst>
              <a:path h="5143500" w="5143500">
                <a:moveTo>
                  <a:pt x="0" y="0"/>
                </a:moveTo>
                <a:lnTo>
                  <a:pt x="5143500" y="0"/>
                </a:lnTo>
                <a:lnTo>
                  <a:pt x="5143500" y="5143500"/>
                </a:lnTo>
                <a:lnTo>
                  <a:pt x="0" y="51435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681297" y="1503741"/>
            <a:ext cx="7940667" cy="2116967"/>
          </a:xfrm>
          <a:prstGeom prst="rect">
            <a:avLst/>
          </a:prstGeom>
        </p:spPr>
        <p:txBody>
          <a:bodyPr anchor="t" rtlCol="false" tIns="0" lIns="0" bIns="0" rIns="0">
            <a:spAutoFit/>
          </a:bodyPr>
          <a:lstStyle/>
          <a:p>
            <a:pPr algn="l">
              <a:lnSpc>
                <a:spcPts val="5580"/>
              </a:lnSpc>
            </a:pPr>
            <a:r>
              <a:rPr lang="en-US" sz="4464" i="true" b="true">
                <a:solidFill>
                  <a:srgbClr val="000000"/>
                </a:solidFill>
                <a:latin typeface="Cormorant Garamond Bold Italics"/>
                <a:ea typeface="Cormorant Garamond Bold Italics"/>
                <a:cs typeface="Cormorant Garamond Bold Italics"/>
                <a:sym typeface="Cormorant Garamond Bold Italics"/>
              </a:rPr>
              <a:t>Limitations of Traditional Methods</a:t>
            </a:r>
          </a:p>
          <a:p>
            <a:pPr algn="l">
              <a:lnSpc>
                <a:spcPts val="5580"/>
              </a:lnSpc>
            </a:pPr>
          </a:p>
          <a:p>
            <a:pPr algn="l" marL="0" indent="0" lvl="0">
              <a:lnSpc>
                <a:spcPts val="5580"/>
              </a:lnSpc>
            </a:pPr>
          </a:p>
        </p:txBody>
      </p:sp>
      <p:sp>
        <p:nvSpPr>
          <p:cNvPr name="TextBox 6" id="6"/>
          <p:cNvSpPr txBox="true"/>
          <p:nvPr/>
        </p:nvSpPr>
        <p:spPr>
          <a:xfrm rot="0">
            <a:off x="681297" y="2915664"/>
            <a:ext cx="7114797" cy="6658288"/>
          </a:xfrm>
          <a:prstGeom prst="rect">
            <a:avLst/>
          </a:prstGeom>
        </p:spPr>
        <p:txBody>
          <a:bodyPr anchor="t" rtlCol="false" tIns="0" lIns="0" bIns="0" rIns="0">
            <a:spAutoFit/>
          </a:bodyPr>
          <a:lstStyle/>
          <a:p>
            <a:pPr algn="l" marL="518160" indent="-259080" lvl="1">
              <a:lnSpc>
                <a:spcPts val="4079"/>
              </a:lnSpc>
              <a:buFont typeface="Arial"/>
              <a:buChar char="•"/>
            </a:pPr>
            <a:r>
              <a:rPr lang="en-US" sz="2400">
                <a:solidFill>
                  <a:srgbClr val="000000"/>
                </a:solidFill>
                <a:latin typeface="Glacial Indifference"/>
                <a:ea typeface="Glacial Indifference"/>
                <a:cs typeface="Glacial Indifference"/>
                <a:sym typeface="Glacial Indifference"/>
              </a:rPr>
              <a:t>Subjectivity: Diagnosis often depends on the patient's self-reported symptoms.</a:t>
            </a:r>
          </a:p>
          <a:p>
            <a:pPr algn="l" marL="518160" indent="-259080" lvl="1">
              <a:lnSpc>
                <a:spcPts val="4079"/>
              </a:lnSpc>
              <a:buFont typeface="Arial"/>
              <a:buChar char="•"/>
            </a:pPr>
            <a:r>
              <a:rPr lang="en-US" sz="2400">
                <a:solidFill>
                  <a:srgbClr val="000000"/>
                </a:solidFill>
                <a:latin typeface="Glacial Indifference"/>
                <a:ea typeface="Glacial Indifference"/>
                <a:cs typeface="Glacial Indifference"/>
                <a:sym typeface="Glacial Indifference"/>
              </a:rPr>
              <a:t>No Objective Tests: Lack of reliable biological markers for mental health conditions.</a:t>
            </a:r>
          </a:p>
          <a:p>
            <a:pPr algn="l" marL="518160" indent="-259080" lvl="1">
              <a:lnSpc>
                <a:spcPts val="4079"/>
              </a:lnSpc>
              <a:buFont typeface="Arial"/>
              <a:buChar char="•"/>
            </a:pPr>
            <a:r>
              <a:rPr lang="en-US" sz="2400">
                <a:solidFill>
                  <a:srgbClr val="000000"/>
                </a:solidFill>
                <a:latin typeface="Glacial Indifference"/>
                <a:ea typeface="Glacial Indifference"/>
                <a:cs typeface="Glacial Indifference"/>
                <a:sym typeface="Glacial Indifference"/>
              </a:rPr>
              <a:t>Symptom Variability: Same disorder may appear differently in different individuals.</a:t>
            </a:r>
          </a:p>
          <a:p>
            <a:pPr algn="l" marL="518160" indent="-259080" lvl="1">
              <a:lnSpc>
                <a:spcPts val="4079"/>
              </a:lnSpc>
              <a:buFont typeface="Arial"/>
              <a:buChar char="•"/>
            </a:pPr>
            <a:r>
              <a:rPr lang="en-US" sz="2400">
                <a:solidFill>
                  <a:srgbClr val="000000"/>
                </a:solidFill>
                <a:latin typeface="Glacial Indifference"/>
                <a:ea typeface="Glacial Indifference"/>
                <a:cs typeface="Glacial Indifference"/>
                <a:sym typeface="Glacial Indifference"/>
              </a:rPr>
              <a:t>Stigma: Fear of judgment stops many from seeking early help.</a:t>
            </a:r>
          </a:p>
          <a:p>
            <a:pPr algn="l" marL="518160" indent="-259080" lvl="1">
              <a:lnSpc>
                <a:spcPts val="4079"/>
              </a:lnSpc>
              <a:buFont typeface="Arial"/>
              <a:buChar char="•"/>
            </a:pPr>
            <a:r>
              <a:rPr lang="en-US" sz="2400">
                <a:solidFill>
                  <a:srgbClr val="000000"/>
                </a:solidFill>
                <a:latin typeface="Glacial Indifference"/>
                <a:ea typeface="Glacial Indifference"/>
                <a:cs typeface="Glacial Indifference"/>
                <a:sym typeface="Glacial Indifference"/>
              </a:rPr>
              <a:t>Cultural Bias: Diagnoses can be influenced by cultural norms and clinician bias.</a:t>
            </a:r>
          </a:p>
          <a:p>
            <a:pPr algn="l" marL="518160" indent="-259080" lvl="1">
              <a:lnSpc>
                <a:spcPts val="4079"/>
              </a:lnSpc>
              <a:buFont typeface="Arial"/>
              <a:buChar char="•"/>
            </a:pPr>
            <a:r>
              <a:rPr lang="en-US" sz="2400">
                <a:solidFill>
                  <a:srgbClr val="000000"/>
                </a:solidFill>
                <a:latin typeface="Glacial Indifference"/>
                <a:ea typeface="Glacial Indifference"/>
                <a:cs typeface="Glacial Indifference"/>
                <a:sym typeface="Glacial Indifference"/>
              </a:rPr>
              <a:t>Delayed Detection: Early symptoms are often subtle and overlooked.</a:t>
            </a:r>
          </a:p>
          <a:p>
            <a:pPr algn="l" marL="0" indent="0" lvl="0">
              <a:lnSpc>
                <a:spcPts val="4079"/>
              </a:lnSpc>
            </a:pP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12</a:t>
            </a:r>
          </a:p>
        </p:txBody>
      </p:sp>
    </p:spTree>
  </p:cSld>
  <p:clrMapOvr>
    <a:masterClrMapping/>
  </p:clrMapOvr>
  <p:transition spd="fast">
    <p:push dir="l"/>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325420" y="0"/>
            <a:ext cx="9962580" cy="10287000"/>
            <a:chOff x="0" y="0"/>
            <a:chExt cx="13283440" cy="13716000"/>
          </a:xfrm>
        </p:grpSpPr>
        <p:pic>
          <p:nvPicPr>
            <p:cNvPr name="Picture 3" id="3"/>
            <p:cNvPicPr>
              <a:picLocks noChangeAspect="true"/>
            </p:cNvPicPr>
            <p:nvPr/>
          </p:nvPicPr>
          <p:blipFill>
            <a:blip r:embed="rId2"/>
            <a:srcRect l="17798" t="0" r="17798" b="0"/>
            <a:stretch>
              <a:fillRect/>
            </a:stretch>
          </p:blipFill>
          <p:spPr>
            <a:xfrm flipH="false" flipV="false">
              <a:off x="0" y="0"/>
              <a:ext cx="13283440" cy="13716000"/>
            </a:xfrm>
            <a:prstGeom prst="rect">
              <a:avLst/>
            </a:prstGeom>
          </p:spPr>
        </p:pic>
      </p:grpSp>
      <p:sp>
        <p:nvSpPr>
          <p:cNvPr name="Freeform 4" id="4"/>
          <p:cNvSpPr/>
          <p:nvPr/>
        </p:nvSpPr>
        <p:spPr>
          <a:xfrm flipH="false" flipV="false" rot="0">
            <a:off x="13144500" y="0"/>
            <a:ext cx="5143500" cy="5143500"/>
          </a:xfrm>
          <a:custGeom>
            <a:avLst/>
            <a:gdLst/>
            <a:ahLst/>
            <a:cxnLst/>
            <a:rect r="r" b="b" t="t" l="l"/>
            <a:pathLst>
              <a:path h="5143500" w="5143500">
                <a:moveTo>
                  <a:pt x="0" y="0"/>
                </a:moveTo>
                <a:lnTo>
                  <a:pt x="5143500" y="0"/>
                </a:lnTo>
                <a:lnTo>
                  <a:pt x="5143500" y="5143500"/>
                </a:lnTo>
                <a:lnTo>
                  <a:pt x="0" y="51435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675495" y="813998"/>
            <a:ext cx="5520700" cy="1135380"/>
          </a:xfrm>
          <a:prstGeom prst="rect">
            <a:avLst/>
          </a:prstGeom>
        </p:spPr>
        <p:txBody>
          <a:bodyPr anchor="t" rtlCol="false" tIns="0" lIns="0" bIns="0" rIns="0">
            <a:spAutoFit/>
          </a:bodyPr>
          <a:lstStyle/>
          <a:p>
            <a:pPr algn="l" marL="0" indent="0" lvl="0">
              <a:lnSpc>
                <a:spcPts val="9000"/>
              </a:lnSpc>
            </a:pPr>
            <a:r>
              <a:rPr lang="en-US" b="true" sz="7200" i="true">
                <a:solidFill>
                  <a:srgbClr val="000000"/>
                </a:solidFill>
                <a:latin typeface="Cormorant Garamond Bold Italics"/>
                <a:ea typeface="Cormorant Garamond Bold Italics"/>
                <a:cs typeface="Cormorant Garamond Bold Italics"/>
                <a:sym typeface="Cormorant Garamond Bold Italics"/>
              </a:rPr>
              <a:t>Hypothesis</a:t>
            </a:r>
          </a:p>
        </p:txBody>
      </p:sp>
      <p:sp>
        <p:nvSpPr>
          <p:cNvPr name="TextBox 6" id="6"/>
          <p:cNvSpPr txBox="true"/>
          <p:nvPr/>
        </p:nvSpPr>
        <p:spPr>
          <a:xfrm rot="0">
            <a:off x="675495" y="2580377"/>
            <a:ext cx="7296720" cy="7172325"/>
          </a:xfrm>
          <a:prstGeom prst="rect">
            <a:avLst/>
          </a:prstGeom>
        </p:spPr>
        <p:txBody>
          <a:bodyPr anchor="t" rtlCol="false" tIns="0" lIns="0" bIns="0" rIns="0">
            <a:spAutoFit/>
          </a:bodyPr>
          <a:lstStyle/>
          <a:p>
            <a:pPr algn="l">
              <a:lnSpc>
                <a:spcPts val="4079"/>
              </a:lnSpc>
            </a:pPr>
            <a:r>
              <a:rPr lang="en-US" sz="2400">
                <a:solidFill>
                  <a:srgbClr val="000000"/>
                </a:solidFill>
                <a:latin typeface="Glacial Indifference"/>
                <a:ea typeface="Glacial Indifference"/>
                <a:cs typeface="Glacial Indifference"/>
                <a:sym typeface="Glacial Indifference"/>
              </a:rPr>
              <a:t>🧪</a:t>
            </a:r>
            <a:r>
              <a:rPr lang="en-US" sz="2400" b="true">
                <a:solidFill>
                  <a:srgbClr val="000000"/>
                </a:solidFill>
                <a:latin typeface="Glacial Indifference Bold"/>
                <a:ea typeface="Glacial Indifference Bold"/>
                <a:cs typeface="Glacial Indifference Bold"/>
                <a:sym typeface="Glacial Indifference Bold"/>
              </a:rPr>
              <a:t>Key Hypothesis</a:t>
            </a:r>
          </a:p>
          <a:p>
            <a:pPr algn="l">
              <a:lnSpc>
                <a:spcPts val="4079"/>
              </a:lnSpc>
            </a:pPr>
            <a:r>
              <a:rPr lang="en-US" sz="2400">
                <a:solidFill>
                  <a:srgbClr val="000000"/>
                </a:solidFill>
                <a:latin typeface="Glacial Indifference"/>
                <a:ea typeface="Glacial Indifference"/>
                <a:cs typeface="Glacial Indifference"/>
                <a:sym typeface="Glacial Indifference"/>
              </a:rPr>
              <a:t> AI-based multimodal systems can improve early detection and personalized care by identifying patterns and correlations in large datasets .</a:t>
            </a:r>
          </a:p>
          <a:p>
            <a:pPr algn="l">
              <a:lnSpc>
                <a:spcPts val="4079"/>
              </a:lnSpc>
            </a:pPr>
            <a:r>
              <a:rPr lang="en-US" sz="2400">
                <a:solidFill>
                  <a:srgbClr val="000000"/>
                </a:solidFill>
                <a:latin typeface="Glacial Indifference"/>
                <a:ea typeface="Glacial Indifference"/>
                <a:cs typeface="Glacial Indifference"/>
                <a:sym typeface="Glacial Indifference"/>
              </a:rPr>
              <a:t>🗣️ </a:t>
            </a:r>
            <a:r>
              <a:rPr lang="en-US" sz="2400" b="true">
                <a:solidFill>
                  <a:srgbClr val="000000"/>
                </a:solidFill>
                <a:latin typeface="Glacial Indifference Bold"/>
                <a:ea typeface="Glacial Indifference Bold"/>
                <a:cs typeface="Glacial Indifference Bold"/>
                <a:sym typeface="Glacial Indifference Bold"/>
              </a:rPr>
              <a:t>Beyond Traditional Methods</a:t>
            </a:r>
          </a:p>
          <a:p>
            <a:pPr algn="l">
              <a:lnSpc>
                <a:spcPts val="4079"/>
              </a:lnSpc>
            </a:pPr>
            <a:r>
              <a:rPr lang="en-US" sz="2400">
                <a:solidFill>
                  <a:srgbClr val="000000"/>
                </a:solidFill>
                <a:latin typeface="Glacial Indifference"/>
                <a:ea typeface="Glacial Indifference"/>
                <a:cs typeface="Glacial Indifference"/>
                <a:sym typeface="Glacial Indifference"/>
              </a:rPr>
              <a:t> AI, especially NLP and machine learning, can assess mental health through speech, text, and behavioral data.</a:t>
            </a:r>
          </a:p>
          <a:p>
            <a:pPr algn="l">
              <a:lnSpc>
                <a:spcPts val="4079"/>
              </a:lnSpc>
            </a:pPr>
            <a:r>
              <a:rPr lang="en-US" sz="2400">
                <a:solidFill>
                  <a:srgbClr val="000000"/>
                </a:solidFill>
                <a:latin typeface="Glacial Indifference"/>
                <a:ea typeface="Glacial Indifference"/>
                <a:cs typeface="Glacial Indifference"/>
                <a:sym typeface="Glacial Indifference"/>
              </a:rPr>
              <a:t>📊 </a:t>
            </a:r>
            <a:r>
              <a:rPr lang="en-US" sz="2400" b="true">
                <a:solidFill>
                  <a:srgbClr val="000000"/>
                </a:solidFill>
                <a:latin typeface="Glacial Indifference Bold"/>
                <a:ea typeface="Glacial Indifference Bold"/>
                <a:cs typeface="Glacial Indifference Bold"/>
                <a:sym typeface="Glacial Indifference Bold"/>
              </a:rPr>
              <a:t>Multimodal Data Utilization</a:t>
            </a:r>
          </a:p>
          <a:p>
            <a:pPr algn="l">
              <a:lnSpc>
                <a:spcPts val="4079"/>
              </a:lnSpc>
            </a:pPr>
            <a:r>
              <a:rPr lang="en-US" sz="2400">
                <a:solidFill>
                  <a:srgbClr val="000000"/>
                </a:solidFill>
                <a:latin typeface="Glacial Indifference"/>
                <a:ea typeface="Glacial Indifference"/>
                <a:cs typeface="Glacial Indifference"/>
                <a:sym typeface="Glacial Indifference"/>
              </a:rPr>
              <a:t> AI systems integrate diverse data (e.g., imaging, biomarkers, social media) for accurate mental disorder classification.</a:t>
            </a:r>
          </a:p>
          <a:p>
            <a:pPr algn="l">
              <a:lnSpc>
                <a:spcPts val="4079"/>
              </a:lnSpc>
            </a:pPr>
            <a:r>
              <a:rPr lang="en-US" sz="2400">
                <a:solidFill>
                  <a:srgbClr val="000000"/>
                </a:solidFill>
                <a:latin typeface="Glacial Indifference"/>
                <a:ea typeface="Glacial Indifference"/>
                <a:cs typeface="Glacial Indifference"/>
                <a:sym typeface="Glacial Indifference"/>
              </a:rPr>
              <a:t>.</a:t>
            </a:r>
          </a:p>
          <a:p>
            <a:pPr algn="l" marL="0" indent="0" lvl="0">
              <a:lnSpc>
                <a:spcPts val="4079"/>
              </a:lnSpc>
            </a:pP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13</a:t>
            </a:r>
          </a:p>
        </p:txBody>
      </p:sp>
      <p:sp>
        <p:nvSpPr>
          <p:cNvPr name="TextBox 8" id="8"/>
          <p:cNvSpPr txBox="true"/>
          <p:nvPr/>
        </p:nvSpPr>
        <p:spPr>
          <a:xfrm rot="0">
            <a:off x="1047020" y="2057550"/>
            <a:ext cx="1350268" cy="481330"/>
          </a:xfrm>
          <a:prstGeom prst="rect">
            <a:avLst/>
          </a:prstGeom>
        </p:spPr>
        <p:txBody>
          <a:bodyPr anchor="t" rtlCol="false" tIns="0" lIns="0" bIns="0" rIns="0">
            <a:spAutoFit/>
          </a:bodyPr>
          <a:lstStyle/>
          <a:p>
            <a:pPr algn="ctr">
              <a:lnSpc>
                <a:spcPts val="3920"/>
              </a:lnSpc>
              <a:spcBef>
                <a:spcPct val="0"/>
              </a:spcBef>
            </a:pPr>
            <a:r>
              <a:rPr lang="en-US" sz="2800">
                <a:solidFill>
                  <a:srgbClr val="000000"/>
                </a:solidFill>
                <a:latin typeface="Glacial Indifference"/>
                <a:ea typeface="Glacial Indifference"/>
                <a:cs typeface="Glacial Indifference"/>
                <a:sym typeface="Glacial Indifference"/>
              </a:rPr>
              <a:t>Zaigham</a:t>
            </a:r>
          </a:p>
        </p:txBody>
      </p:sp>
    </p:spTree>
  </p:cSld>
  <p:clrMapOvr>
    <a:masterClrMapping/>
  </p:clrMapOvr>
  <p:transition spd="fast">
    <p:cover dir="d"/>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325420" y="0"/>
            <a:ext cx="9962580" cy="10287000"/>
            <a:chOff x="0" y="0"/>
            <a:chExt cx="13283440" cy="13716000"/>
          </a:xfrm>
        </p:grpSpPr>
        <p:pic>
          <p:nvPicPr>
            <p:cNvPr name="Picture 3" id="3"/>
            <p:cNvPicPr>
              <a:picLocks noChangeAspect="true"/>
            </p:cNvPicPr>
            <p:nvPr/>
          </p:nvPicPr>
          <p:blipFill>
            <a:blip r:embed="rId2"/>
            <a:srcRect l="17798" t="0" r="17798" b="0"/>
            <a:stretch>
              <a:fillRect/>
            </a:stretch>
          </p:blipFill>
          <p:spPr>
            <a:xfrm flipH="false" flipV="false">
              <a:off x="0" y="0"/>
              <a:ext cx="13283440" cy="13716000"/>
            </a:xfrm>
            <a:prstGeom prst="rect">
              <a:avLst/>
            </a:prstGeom>
          </p:spPr>
        </p:pic>
      </p:grpSp>
      <p:sp>
        <p:nvSpPr>
          <p:cNvPr name="Freeform 4" id="4"/>
          <p:cNvSpPr/>
          <p:nvPr/>
        </p:nvSpPr>
        <p:spPr>
          <a:xfrm flipH="false" flipV="false" rot="0">
            <a:off x="13144500" y="0"/>
            <a:ext cx="5143500" cy="5143500"/>
          </a:xfrm>
          <a:custGeom>
            <a:avLst/>
            <a:gdLst/>
            <a:ahLst/>
            <a:cxnLst/>
            <a:rect r="r" b="b" t="t" l="l"/>
            <a:pathLst>
              <a:path h="5143500" w="5143500">
                <a:moveTo>
                  <a:pt x="0" y="0"/>
                </a:moveTo>
                <a:lnTo>
                  <a:pt x="5143500" y="0"/>
                </a:lnTo>
                <a:lnTo>
                  <a:pt x="5143500" y="5143500"/>
                </a:lnTo>
                <a:lnTo>
                  <a:pt x="0" y="51435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785872" y="858148"/>
            <a:ext cx="5520700" cy="1135380"/>
          </a:xfrm>
          <a:prstGeom prst="rect">
            <a:avLst/>
          </a:prstGeom>
        </p:spPr>
        <p:txBody>
          <a:bodyPr anchor="t" rtlCol="false" tIns="0" lIns="0" bIns="0" rIns="0">
            <a:spAutoFit/>
          </a:bodyPr>
          <a:lstStyle/>
          <a:p>
            <a:pPr algn="l" marL="0" indent="0" lvl="0">
              <a:lnSpc>
                <a:spcPts val="9000"/>
              </a:lnSpc>
            </a:pPr>
            <a:r>
              <a:rPr lang="en-US" b="true" sz="7200" i="true">
                <a:solidFill>
                  <a:srgbClr val="000000"/>
                </a:solidFill>
                <a:latin typeface="Cormorant Garamond Bold Italics"/>
                <a:ea typeface="Cormorant Garamond Bold Italics"/>
                <a:cs typeface="Cormorant Garamond Bold Italics"/>
                <a:sym typeface="Cormorant Garamond Bold Italics"/>
              </a:rPr>
              <a:t>Hypothesis</a:t>
            </a:r>
          </a:p>
        </p:txBody>
      </p:sp>
      <p:sp>
        <p:nvSpPr>
          <p:cNvPr name="TextBox 6" id="6"/>
          <p:cNvSpPr txBox="true"/>
          <p:nvPr/>
        </p:nvSpPr>
        <p:spPr>
          <a:xfrm rot="0">
            <a:off x="785872" y="3114675"/>
            <a:ext cx="7114797" cy="6143625"/>
          </a:xfrm>
          <a:prstGeom prst="rect">
            <a:avLst/>
          </a:prstGeom>
        </p:spPr>
        <p:txBody>
          <a:bodyPr anchor="t" rtlCol="false" tIns="0" lIns="0" bIns="0" rIns="0">
            <a:spAutoFit/>
          </a:bodyPr>
          <a:lstStyle/>
          <a:p>
            <a:pPr algn="l">
              <a:lnSpc>
                <a:spcPts val="4079"/>
              </a:lnSpc>
            </a:pPr>
            <a:r>
              <a:rPr lang="en-US" sz="2400">
                <a:solidFill>
                  <a:srgbClr val="000000"/>
                </a:solidFill>
                <a:latin typeface="Glacial Indifference"/>
                <a:ea typeface="Glacial Indifference"/>
                <a:cs typeface="Glacial Indifference"/>
                <a:sym typeface="Glacial Indifference"/>
              </a:rPr>
              <a:t>📈</a:t>
            </a:r>
            <a:r>
              <a:rPr lang="en-US" sz="2400" b="true">
                <a:solidFill>
                  <a:srgbClr val="000000"/>
                </a:solidFill>
                <a:latin typeface="Glacial Indifference Bold"/>
                <a:ea typeface="Glacial Indifference Bold"/>
                <a:cs typeface="Glacial Indifference Bold"/>
                <a:sym typeface="Glacial Indifference Bold"/>
              </a:rPr>
              <a:t> Early Detection &amp; Prediction</a:t>
            </a:r>
          </a:p>
          <a:p>
            <a:pPr algn="l">
              <a:lnSpc>
                <a:spcPts val="4079"/>
              </a:lnSpc>
            </a:pPr>
            <a:r>
              <a:rPr lang="en-US" sz="2400">
                <a:solidFill>
                  <a:srgbClr val="000000"/>
                </a:solidFill>
                <a:latin typeface="Glacial Indifference"/>
                <a:ea typeface="Glacial Indifference"/>
                <a:cs typeface="Glacial Indifference"/>
                <a:sym typeface="Glacial Indifference"/>
              </a:rPr>
              <a:t> AI enables automated risk screening and early illness detection—vital for conditions like depression and suicide risk.</a:t>
            </a:r>
          </a:p>
          <a:p>
            <a:pPr algn="l">
              <a:lnSpc>
                <a:spcPts val="4079"/>
              </a:lnSpc>
            </a:pPr>
            <a:r>
              <a:rPr lang="en-US" sz="2400">
                <a:solidFill>
                  <a:srgbClr val="000000"/>
                </a:solidFill>
                <a:latin typeface="Glacial Indifference"/>
                <a:ea typeface="Glacial Indifference"/>
                <a:cs typeface="Glacial Indifference"/>
                <a:sym typeface="Glacial Indifference"/>
              </a:rPr>
              <a:t>🎙️ </a:t>
            </a:r>
            <a:r>
              <a:rPr lang="en-US" sz="2400" b="true">
                <a:solidFill>
                  <a:srgbClr val="000000"/>
                </a:solidFill>
                <a:latin typeface="Glacial Indifference Bold"/>
                <a:ea typeface="Glacial Indifference Bold"/>
                <a:cs typeface="Glacial Indifference Bold"/>
                <a:sym typeface="Glacial Indifference Bold"/>
              </a:rPr>
              <a:t>Speech as a Diagnostic Tool</a:t>
            </a:r>
          </a:p>
          <a:p>
            <a:pPr algn="l">
              <a:lnSpc>
                <a:spcPts val="4079"/>
              </a:lnSpc>
            </a:pPr>
            <a:r>
              <a:rPr lang="en-US" sz="2400">
                <a:solidFill>
                  <a:srgbClr val="000000"/>
                </a:solidFill>
                <a:latin typeface="Glacial Indifference"/>
                <a:ea typeface="Glacial Indifference"/>
                <a:cs typeface="Glacial Indifference"/>
                <a:sym typeface="Glacial Indifference"/>
              </a:rPr>
              <a:t> Voice analysis can non-invasively monitor emotional states and predict mental health crises.</a:t>
            </a:r>
          </a:p>
          <a:p>
            <a:pPr algn="l">
              <a:lnSpc>
                <a:spcPts val="4079"/>
              </a:lnSpc>
            </a:pPr>
            <a:r>
              <a:rPr lang="en-US" sz="2400">
                <a:solidFill>
                  <a:srgbClr val="000000"/>
                </a:solidFill>
                <a:latin typeface="Glacial Indifference"/>
                <a:ea typeface="Glacial Indifference"/>
                <a:cs typeface="Glacial Indifference"/>
                <a:sym typeface="Glacial Indifference"/>
              </a:rPr>
              <a:t>🧬</a:t>
            </a:r>
            <a:r>
              <a:rPr lang="en-US" sz="2400" b="true">
                <a:solidFill>
                  <a:srgbClr val="000000"/>
                </a:solidFill>
                <a:latin typeface="Glacial Indifference Bold"/>
                <a:ea typeface="Glacial Indifference Bold"/>
                <a:cs typeface="Glacial Indifference Bold"/>
                <a:sym typeface="Glacial Indifference Bold"/>
              </a:rPr>
              <a:t> Personalized Treatment Plans</a:t>
            </a:r>
          </a:p>
          <a:p>
            <a:pPr algn="l">
              <a:lnSpc>
                <a:spcPts val="4079"/>
              </a:lnSpc>
            </a:pPr>
            <a:r>
              <a:rPr lang="en-US" sz="2400">
                <a:solidFill>
                  <a:srgbClr val="000000"/>
                </a:solidFill>
                <a:latin typeface="Glacial Indifference"/>
                <a:ea typeface="Glacial Indifference"/>
                <a:cs typeface="Glacial Indifference"/>
                <a:sym typeface="Glacial Indifference"/>
              </a:rPr>
              <a:t> AI helps identify new biomarkers and predict individual responses to treatments, enabling tailored care strategies.</a:t>
            </a:r>
          </a:p>
          <a:p>
            <a:pPr algn="l" marL="0" indent="0" lvl="0">
              <a:lnSpc>
                <a:spcPts val="4079"/>
              </a:lnSpc>
            </a:pP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14</a:t>
            </a:r>
          </a:p>
        </p:txBody>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325420" y="0"/>
            <a:ext cx="9962580" cy="10287000"/>
            <a:chOff x="0" y="0"/>
            <a:chExt cx="13283440" cy="13716000"/>
          </a:xfrm>
        </p:grpSpPr>
        <p:pic>
          <p:nvPicPr>
            <p:cNvPr name="Picture 3" id="3"/>
            <p:cNvPicPr>
              <a:picLocks noChangeAspect="true"/>
            </p:cNvPicPr>
            <p:nvPr/>
          </p:nvPicPr>
          <p:blipFill>
            <a:blip r:embed="rId2"/>
            <a:srcRect l="17798" t="0" r="17798" b="0"/>
            <a:stretch>
              <a:fillRect/>
            </a:stretch>
          </p:blipFill>
          <p:spPr>
            <a:xfrm flipH="false" flipV="false">
              <a:off x="0" y="0"/>
              <a:ext cx="13283440" cy="13716000"/>
            </a:xfrm>
            <a:prstGeom prst="rect">
              <a:avLst/>
            </a:prstGeom>
          </p:spPr>
        </p:pic>
      </p:grpSp>
      <p:sp>
        <p:nvSpPr>
          <p:cNvPr name="Freeform 4" id="4"/>
          <p:cNvSpPr/>
          <p:nvPr/>
        </p:nvSpPr>
        <p:spPr>
          <a:xfrm flipH="false" flipV="false" rot="0">
            <a:off x="13144500" y="0"/>
            <a:ext cx="5143500" cy="5143500"/>
          </a:xfrm>
          <a:custGeom>
            <a:avLst/>
            <a:gdLst/>
            <a:ahLst/>
            <a:cxnLst/>
            <a:rect r="r" b="b" t="t" l="l"/>
            <a:pathLst>
              <a:path h="5143500" w="5143500">
                <a:moveTo>
                  <a:pt x="0" y="0"/>
                </a:moveTo>
                <a:lnTo>
                  <a:pt x="5143500" y="0"/>
                </a:lnTo>
                <a:lnTo>
                  <a:pt x="5143500" y="5143500"/>
                </a:lnTo>
                <a:lnTo>
                  <a:pt x="0" y="51435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830022" y="293370"/>
            <a:ext cx="5520700" cy="2278380"/>
          </a:xfrm>
          <a:prstGeom prst="rect">
            <a:avLst/>
          </a:prstGeom>
        </p:spPr>
        <p:txBody>
          <a:bodyPr anchor="t" rtlCol="false" tIns="0" lIns="0" bIns="0" rIns="0">
            <a:spAutoFit/>
          </a:bodyPr>
          <a:lstStyle/>
          <a:p>
            <a:pPr algn="l" marL="0" indent="0" lvl="0">
              <a:lnSpc>
                <a:spcPts val="9000"/>
              </a:lnSpc>
            </a:pPr>
            <a:r>
              <a:rPr lang="en-US" b="true" sz="7200" i="true">
                <a:solidFill>
                  <a:srgbClr val="000000"/>
                </a:solidFill>
                <a:latin typeface="Cormorant Garamond Bold Italics"/>
                <a:ea typeface="Cormorant Garamond Bold Italics"/>
                <a:cs typeface="Cormorant Garamond Bold Italics"/>
                <a:sym typeface="Cormorant Garamond Bold Italics"/>
              </a:rPr>
              <a:t>Ethical Considerations</a:t>
            </a:r>
          </a:p>
        </p:txBody>
      </p:sp>
      <p:sp>
        <p:nvSpPr>
          <p:cNvPr name="TextBox 6" id="6"/>
          <p:cNvSpPr txBox="true"/>
          <p:nvPr/>
        </p:nvSpPr>
        <p:spPr>
          <a:xfrm rot="0">
            <a:off x="830022" y="2882863"/>
            <a:ext cx="7114797" cy="6657975"/>
          </a:xfrm>
          <a:prstGeom prst="rect">
            <a:avLst/>
          </a:prstGeom>
        </p:spPr>
        <p:txBody>
          <a:bodyPr anchor="t" rtlCol="false" tIns="0" lIns="0" bIns="0" rIns="0">
            <a:spAutoFit/>
          </a:bodyPr>
          <a:lstStyle/>
          <a:p>
            <a:pPr algn="l">
              <a:lnSpc>
                <a:spcPts val="4079"/>
              </a:lnSpc>
            </a:pPr>
            <a:r>
              <a:rPr lang="en-US" sz="2400" b="true">
                <a:solidFill>
                  <a:srgbClr val="000000"/>
                </a:solidFill>
                <a:latin typeface="Glacial Indifference Bold"/>
                <a:ea typeface="Glacial Indifference Bold"/>
                <a:cs typeface="Glacial Indifference Bold"/>
                <a:sym typeface="Glacial Indifference Bold"/>
              </a:rPr>
              <a:t>🔒 Privacy &amp; Confidentiality</a:t>
            </a:r>
          </a:p>
          <a:p>
            <a:pPr algn="l">
              <a:lnSpc>
                <a:spcPts val="4079"/>
              </a:lnSpc>
            </a:pPr>
            <a:r>
              <a:rPr lang="en-US" sz="2400">
                <a:solidFill>
                  <a:srgbClr val="000000"/>
                </a:solidFill>
                <a:latin typeface="Glacial Indifference"/>
                <a:ea typeface="Glacial Indifference"/>
                <a:cs typeface="Glacial Indifference"/>
                <a:sym typeface="Glacial Indifference"/>
              </a:rPr>
              <a:t> Secure handling of sensitive data is crucial to protect patient privacy and prevent misuse.</a:t>
            </a:r>
          </a:p>
          <a:p>
            <a:pPr algn="l">
              <a:lnSpc>
                <a:spcPts val="4079"/>
              </a:lnSpc>
            </a:pPr>
            <a:r>
              <a:rPr lang="en-US" sz="2400">
                <a:solidFill>
                  <a:srgbClr val="000000"/>
                </a:solidFill>
                <a:latin typeface="Glacial Indifference"/>
                <a:ea typeface="Glacial Indifference"/>
                <a:cs typeface="Glacial Indifference"/>
                <a:sym typeface="Glacial Indifference"/>
              </a:rPr>
              <a:t>📝 </a:t>
            </a:r>
            <a:r>
              <a:rPr lang="en-US" sz="2400" b="true">
                <a:solidFill>
                  <a:srgbClr val="000000"/>
                </a:solidFill>
                <a:latin typeface="Glacial Indifference Bold"/>
                <a:ea typeface="Glacial Indifference Bold"/>
                <a:cs typeface="Glacial Indifference Bold"/>
                <a:sym typeface="Glacial Indifference Bold"/>
              </a:rPr>
              <a:t>Informed Consent</a:t>
            </a:r>
          </a:p>
          <a:p>
            <a:pPr algn="l">
              <a:lnSpc>
                <a:spcPts val="4079"/>
              </a:lnSpc>
            </a:pPr>
            <a:r>
              <a:rPr lang="en-US" sz="2400">
                <a:solidFill>
                  <a:srgbClr val="000000"/>
                </a:solidFill>
                <a:latin typeface="Glacial Indifference"/>
                <a:ea typeface="Glacial Indifference"/>
                <a:cs typeface="Glacial Indifference"/>
                <a:sym typeface="Glacial Indifference"/>
              </a:rPr>
              <a:t> Patients must be clearly informed and consent to how their data and AI tools are used.</a:t>
            </a:r>
          </a:p>
          <a:p>
            <a:pPr algn="l">
              <a:lnSpc>
                <a:spcPts val="4079"/>
              </a:lnSpc>
            </a:pPr>
            <a:r>
              <a:rPr lang="en-US" sz="2400">
                <a:solidFill>
                  <a:srgbClr val="000000"/>
                </a:solidFill>
                <a:latin typeface="Glacial Indifference"/>
                <a:ea typeface="Glacial Indifference"/>
                <a:cs typeface="Glacial Indifference"/>
                <a:sym typeface="Glacial Indifference"/>
              </a:rPr>
              <a:t>⚖️ </a:t>
            </a:r>
            <a:r>
              <a:rPr lang="en-US" sz="2400" b="true">
                <a:solidFill>
                  <a:srgbClr val="000000"/>
                </a:solidFill>
                <a:latin typeface="Glacial Indifference Bold"/>
                <a:ea typeface="Glacial Indifference Bold"/>
                <a:cs typeface="Glacial Indifference Bold"/>
                <a:sym typeface="Glacial Indifference Bold"/>
              </a:rPr>
              <a:t>Bias &amp; Fairness</a:t>
            </a:r>
          </a:p>
          <a:p>
            <a:pPr algn="l">
              <a:lnSpc>
                <a:spcPts val="4079"/>
              </a:lnSpc>
            </a:pPr>
            <a:r>
              <a:rPr lang="en-US" sz="2400">
                <a:solidFill>
                  <a:srgbClr val="000000"/>
                </a:solidFill>
                <a:latin typeface="Glacial Indifference"/>
                <a:ea typeface="Glacial Indifference"/>
                <a:cs typeface="Glacial Indifference"/>
                <a:sym typeface="Glacial Indifference"/>
              </a:rPr>
              <a:t> AI can amplify biases; fairness needs diverse data, monitoring, and inclusive design.</a:t>
            </a:r>
          </a:p>
          <a:p>
            <a:pPr algn="l">
              <a:lnSpc>
                <a:spcPts val="4079"/>
              </a:lnSpc>
            </a:pPr>
            <a:r>
              <a:rPr lang="en-US" sz="2400">
                <a:solidFill>
                  <a:srgbClr val="000000"/>
                </a:solidFill>
                <a:latin typeface="Glacial Indifference"/>
                <a:ea typeface="Glacial Indifference"/>
                <a:cs typeface="Glacial Indifference"/>
                <a:sym typeface="Glacial Indifference"/>
              </a:rPr>
              <a:t>🔍 </a:t>
            </a:r>
            <a:r>
              <a:rPr lang="en-US" sz="2400" b="true">
                <a:solidFill>
                  <a:srgbClr val="000000"/>
                </a:solidFill>
                <a:latin typeface="Glacial Indifference Bold"/>
                <a:ea typeface="Glacial Indifference Bold"/>
                <a:cs typeface="Glacial Indifference Bold"/>
                <a:sym typeface="Glacial Indifference Bold"/>
              </a:rPr>
              <a:t>Transparency &amp; Accountability</a:t>
            </a:r>
          </a:p>
          <a:p>
            <a:pPr algn="l">
              <a:lnSpc>
                <a:spcPts val="4079"/>
              </a:lnSpc>
            </a:pPr>
            <a:r>
              <a:rPr lang="en-US" sz="2400">
                <a:solidFill>
                  <a:srgbClr val="000000"/>
                </a:solidFill>
                <a:latin typeface="Glacial Indifference"/>
                <a:ea typeface="Glacial Indifference"/>
                <a:cs typeface="Glacial Indifference"/>
                <a:sym typeface="Glacial Indifference"/>
              </a:rPr>
              <a:t> AI decisions must be explainable, with clear responsibility for errors or harm.</a:t>
            </a:r>
          </a:p>
          <a:p>
            <a:pPr algn="l" marL="0" indent="0" lvl="0">
              <a:lnSpc>
                <a:spcPts val="4079"/>
              </a:lnSpc>
            </a:pP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15</a:t>
            </a:r>
          </a:p>
        </p:txBody>
      </p:sp>
    </p:spTree>
  </p:cSld>
  <p:clrMapOvr>
    <a:masterClrMapping/>
  </p:clrMapOvr>
  <p:transition spd="fast">
    <p:fade/>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325420" y="0"/>
            <a:ext cx="9962580" cy="10287000"/>
            <a:chOff x="0" y="0"/>
            <a:chExt cx="13283440" cy="13716000"/>
          </a:xfrm>
        </p:grpSpPr>
        <p:pic>
          <p:nvPicPr>
            <p:cNvPr name="Picture 3" id="3"/>
            <p:cNvPicPr>
              <a:picLocks noChangeAspect="true"/>
            </p:cNvPicPr>
            <p:nvPr/>
          </p:nvPicPr>
          <p:blipFill>
            <a:blip r:embed="rId2"/>
            <a:srcRect l="17798" t="0" r="17798" b="0"/>
            <a:stretch>
              <a:fillRect/>
            </a:stretch>
          </p:blipFill>
          <p:spPr>
            <a:xfrm flipH="false" flipV="false">
              <a:off x="0" y="0"/>
              <a:ext cx="13283440" cy="13716000"/>
            </a:xfrm>
            <a:prstGeom prst="rect">
              <a:avLst/>
            </a:prstGeom>
          </p:spPr>
        </p:pic>
      </p:grpSp>
      <p:sp>
        <p:nvSpPr>
          <p:cNvPr name="Freeform 4" id="4"/>
          <p:cNvSpPr/>
          <p:nvPr/>
        </p:nvSpPr>
        <p:spPr>
          <a:xfrm flipH="false" flipV="false" rot="0">
            <a:off x="13144500" y="0"/>
            <a:ext cx="5143500" cy="5143500"/>
          </a:xfrm>
          <a:custGeom>
            <a:avLst/>
            <a:gdLst/>
            <a:ahLst/>
            <a:cxnLst/>
            <a:rect r="r" b="b" t="t" l="l"/>
            <a:pathLst>
              <a:path h="5143500" w="5143500">
                <a:moveTo>
                  <a:pt x="0" y="0"/>
                </a:moveTo>
                <a:lnTo>
                  <a:pt x="5143500" y="0"/>
                </a:lnTo>
                <a:lnTo>
                  <a:pt x="5143500" y="5143500"/>
                </a:lnTo>
                <a:lnTo>
                  <a:pt x="0" y="51435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852098" y="485480"/>
            <a:ext cx="5520700" cy="2278380"/>
          </a:xfrm>
          <a:prstGeom prst="rect">
            <a:avLst/>
          </a:prstGeom>
        </p:spPr>
        <p:txBody>
          <a:bodyPr anchor="t" rtlCol="false" tIns="0" lIns="0" bIns="0" rIns="0">
            <a:spAutoFit/>
          </a:bodyPr>
          <a:lstStyle/>
          <a:p>
            <a:pPr algn="l" marL="0" indent="0" lvl="0">
              <a:lnSpc>
                <a:spcPts val="9000"/>
              </a:lnSpc>
            </a:pPr>
            <a:r>
              <a:rPr lang="en-US" b="true" sz="7200" i="true">
                <a:solidFill>
                  <a:srgbClr val="000000"/>
                </a:solidFill>
                <a:latin typeface="Cormorant Garamond Bold Italics"/>
                <a:ea typeface="Cormorant Garamond Bold Italics"/>
                <a:cs typeface="Cormorant Garamond Bold Italics"/>
                <a:sym typeface="Cormorant Garamond Bold Italics"/>
              </a:rPr>
              <a:t>Ethical Considerations</a:t>
            </a:r>
          </a:p>
        </p:txBody>
      </p:sp>
      <p:sp>
        <p:nvSpPr>
          <p:cNvPr name="TextBox 6" id="6"/>
          <p:cNvSpPr txBox="true"/>
          <p:nvPr/>
        </p:nvSpPr>
        <p:spPr>
          <a:xfrm rot="0">
            <a:off x="852098" y="2971164"/>
            <a:ext cx="7114797" cy="6657975"/>
          </a:xfrm>
          <a:prstGeom prst="rect">
            <a:avLst/>
          </a:prstGeom>
        </p:spPr>
        <p:txBody>
          <a:bodyPr anchor="t" rtlCol="false" tIns="0" lIns="0" bIns="0" rIns="0">
            <a:spAutoFit/>
          </a:bodyPr>
          <a:lstStyle/>
          <a:p>
            <a:pPr algn="l">
              <a:lnSpc>
                <a:spcPts val="4079"/>
              </a:lnSpc>
            </a:pPr>
            <a:r>
              <a:rPr lang="en-US" sz="2400" b="true">
                <a:solidFill>
                  <a:srgbClr val="000000"/>
                </a:solidFill>
                <a:latin typeface="Glacial Indifference Bold"/>
                <a:ea typeface="Glacial Indifference Bold"/>
                <a:cs typeface="Glacial Indifference Bold"/>
                <a:sym typeface="Glacial Indifference Bold"/>
              </a:rPr>
              <a:t>🧍‍♂️ Autonomy &amp; Oversight</a:t>
            </a:r>
          </a:p>
          <a:p>
            <a:pPr algn="l">
              <a:lnSpc>
                <a:spcPts val="4079"/>
              </a:lnSpc>
            </a:pPr>
            <a:r>
              <a:rPr lang="en-US" sz="2400">
                <a:solidFill>
                  <a:srgbClr val="000000"/>
                </a:solidFill>
                <a:latin typeface="Glacial Indifference"/>
                <a:ea typeface="Glacial Indifference"/>
                <a:cs typeface="Glacial Indifference"/>
                <a:sym typeface="Glacial Indifference"/>
              </a:rPr>
              <a:t> AI should assist—not replace—human judgment, preserving patient autonomy.</a:t>
            </a:r>
          </a:p>
          <a:p>
            <a:pPr algn="l">
              <a:lnSpc>
                <a:spcPts val="4079"/>
              </a:lnSpc>
            </a:pPr>
            <a:r>
              <a:rPr lang="en-US" sz="2400">
                <a:solidFill>
                  <a:srgbClr val="000000"/>
                </a:solidFill>
                <a:latin typeface="Glacial Indifference"/>
                <a:ea typeface="Glacial Indifference"/>
                <a:cs typeface="Glacial Indifference"/>
                <a:sym typeface="Glacial Indifference"/>
              </a:rPr>
              <a:t>🛡️ </a:t>
            </a:r>
            <a:r>
              <a:rPr lang="en-US" sz="2400" b="true">
                <a:solidFill>
                  <a:srgbClr val="000000"/>
                </a:solidFill>
                <a:latin typeface="Glacial Indifference Bold"/>
                <a:ea typeface="Glacial Indifference Bold"/>
                <a:cs typeface="Glacial Indifference Bold"/>
                <a:sym typeface="Glacial Indifference Bold"/>
              </a:rPr>
              <a:t>Safety</a:t>
            </a:r>
          </a:p>
          <a:p>
            <a:pPr algn="l">
              <a:lnSpc>
                <a:spcPts val="4079"/>
              </a:lnSpc>
            </a:pPr>
            <a:r>
              <a:rPr lang="en-US" sz="2400">
                <a:solidFill>
                  <a:srgbClr val="000000"/>
                </a:solidFill>
                <a:latin typeface="Glacial Indifference"/>
                <a:ea typeface="Glacial Indifference"/>
                <a:cs typeface="Glacial Indifference"/>
                <a:sym typeface="Glacial Indifference"/>
              </a:rPr>
              <a:t> AI must be rigorously tested and monitored for safety and real-world effectiveness.</a:t>
            </a:r>
          </a:p>
          <a:p>
            <a:pPr algn="l">
              <a:lnSpc>
                <a:spcPts val="4079"/>
              </a:lnSpc>
            </a:pPr>
            <a:r>
              <a:rPr lang="en-US" sz="2400">
                <a:solidFill>
                  <a:srgbClr val="000000"/>
                </a:solidFill>
                <a:latin typeface="Glacial Indifference"/>
                <a:ea typeface="Glacial Indifference"/>
                <a:cs typeface="Glacial Indifference"/>
                <a:sym typeface="Glacial Indifference"/>
              </a:rPr>
              <a:t>📘 </a:t>
            </a:r>
            <a:r>
              <a:rPr lang="en-US" sz="2400" b="true">
                <a:solidFill>
                  <a:srgbClr val="000000"/>
                </a:solidFill>
                <a:latin typeface="Glacial Indifference Bold"/>
                <a:ea typeface="Glacial Indifference Bold"/>
                <a:cs typeface="Glacial Indifference Bold"/>
                <a:sym typeface="Glacial Indifference Bold"/>
              </a:rPr>
              <a:t>Training &amp; Guidelines</a:t>
            </a:r>
          </a:p>
          <a:p>
            <a:pPr algn="l">
              <a:lnSpc>
                <a:spcPts val="4079"/>
              </a:lnSpc>
            </a:pPr>
            <a:r>
              <a:rPr lang="en-US" sz="2400">
                <a:solidFill>
                  <a:srgbClr val="000000"/>
                </a:solidFill>
                <a:latin typeface="Glacial Indifference"/>
                <a:ea typeface="Glacial Indifference"/>
                <a:cs typeface="Glacial Indifference"/>
                <a:sym typeface="Glacial Indifference"/>
              </a:rPr>
              <a:t> Mental health professionals need clear guidance and training to use AI ethically.</a:t>
            </a:r>
          </a:p>
          <a:p>
            <a:pPr algn="l">
              <a:lnSpc>
                <a:spcPts val="4079"/>
              </a:lnSpc>
            </a:pPr>
            <a:r>
              <a:rPr lang="en-US" sz="2400">
                <a:solidFill>
                  <a:srgbClr val="000000"/>
                </a:solidFill>
                <a:latin typeface="Glacial Indifference"/>
                <a:ea typeface="Glacial Indifference"/>
                <a:cs typeface="Glacial Indifference"/>
                <a:sym typeface="Glacial Indifference"/>
              </a:rPr>
              <a:t>📉 </a:t>
            </a:r>
            <a:r>
              <a:rPr lang="en-US" sz="2400" b="true">
                <a:solidFill>
                  <a:srgbClr val="000000"/>
                </a:solidFill>
                <a:latin typeface="Glacial Indifference Bold"/>
                <a:ea typeface="Glacial Indifference Bold"/>
                <a:cs typeface="Glacial Indifference Bold"/>
                <a:sym typeface="Glacial Indifference Bold"/>
              </a:rPr>
              <a:t>Changing Mental States</a:t>
            </a:r>
          </a:p>
          <a:p>
            <a:pPr algn="l">
              <a:lnSpc>
                <a:spcPts val="4079"/>
              </a:lnSpc>
            </a:pPr>
            <a:r>
              <a:rPr lang="en-US" sz="2400">
                <a:solidFill>
                  <a:srgbClr val="000000"/>
                </a:solidFill>
                <a:latin typeface="Glacial Indifference"/>
                <a:ea typeface="Glacial Indifference"/>
                <a:cs typeface="Glacial Indifference"/>
                <a:sym typeface="Glacial Indifference"/>
              </a:rPr>
              <a:t> AI must adapt to the dynamic nature of mental health, not rely on static data.</a:t>
            </a:r>
          </a:p>
          <a:p>
            <a:pPr algn="l" marL="0" indent="0" lvl="0">
              <a:lnSpc>
                <a:spcPts val="4079"/>
              </a:lnSpc>
            </a:pP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16</a:t>
            </a:r>
          </a:p>
        </p:txBody>
      </p:sp>
    </p:spTree>
  </p:cSld>
  <p:clrMapOvr>
    <a:masterClrMapping/>
  </p:clrMapOvr>
  <p:transition spd="slow">
    <p:cover dir="l"/>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887388" y="6424221"/>
            <a:ext cx="5703543" cy="4490244"/>
          </a:xfrm>
          <a:custGeom>
            <a:avLst/>
            <a:gdLst/>
            <a:ahLst/>
            <a:cxnLst/>
            <a:rect r="r" b="b" t="t" l="l"/>
            <a:pathLst>
              <a:path h="4490244" w="5703543">
                <a:moveTo>
                  <a:pt x="0" y="4490244"/>
                </a:moveTo>
                <a:lnTo>
                  <a:pt x="5703543" y="4490244"/>
                </a:lnTo>
                <a:lnTo>
                  <a:pt x="5703543" y="0"/>
                </a:lnTo>
                <a:lnTo>
                  <a:pt x="0" y="0"/>
                </a:lnTo>
                <a:lnTo>
                  <a:pt x="0" y="449024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273481" y="7119823"/>
            <a:ext cx="3014519" cy="3099039"/>
          </a:xfrm>
          <a:custGeom>
            <a:avLst/>
            <a:gdLst/>
            <a:ahLst/>
            <a:cxnLst/>
            <a:rect r="r" b="b" t="t" l="l"/>
            <a:pathLst>
              <a:path h="3099039" w="3014519">
                <a:moveTo>
                  <a:pt x="0" y="0"/>
                </a:moveTo>
                <a:lnTo>
                  <a:pt x="3014519" y="0"/>
                </a:lnTo>
                <a:lnTo>
                  <a:pt x="3014519" y="3099039"/>
                </a:lnTo>
                <a:lnTo>
                  <a:pt x="0" y="30990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776854" y="895350"/>
            <a:ext cx="12715243" cy="1226820"/>
          </a:xfrm>
          <a:prstGeom prst="rect">
            <a:avLst/>
          </a:prstGeom>
        </p:spPr>
        <p:txBody>
          <a:bodyPr anchor="t" rtlCol="false" tIns="0" lIns="0" bIns="0" rIns="0">
            <a:spAutoFit/>
          </a:bodyPr>
          <a:lstStyle/>
          <a:p>
            <a:pPr algn="ctr" marL="0" indent="0" lvl="0">
              <a:lnSpc>
                <a:spcPts val="10080"/>
              </a:lnSpc>
              <a:spcBef>
                <a:spcPct val="0"/>
              </a:spcBef>
            </a:pPr>
            <a:r>
              <a:rPr lang="en-US" b="true" sz="7200" i="true">
                <a:solidFill>
                  <a:srgbClr val="000000"/>
                </a:solidFill>
                <a:latin typeface="Cormorant Garamond Bold Italics"/>
                <a:ea typeface="Cormorant Garamond Bold Italics"/>
                <a:cs typeface="Cormorant Garamond Bold Italics"/>
                <a:sym typeface="Cormorant Garamond Bold Italics"/>
              </a:rPr>
              <a:t>Literature Review</a:t>
            </a:r>
          </a:p>
        </p:txBody>
      </p:sp>
      <p:grpSp>
        <p:nvGrpSpPr>
          <p:cNvPr name="Group 5" id="5"/>
          <p:cNvGrpSpPr/>
          <p:nvPr/>
        </p:nvGrpSpPr>
        <p:grpSpPr>
          <a:xfrm rot="0">
            <a:off x="2786379" y="3029301"/>
            <a:ext cx="842787" cy="84278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01</a:t>
              </a:r>
            </a:p>
          </p:txBody>
        </p:sp>
      </p:grpSp>
      <p:grpSp>
        <p:nvGrpSpPr>
          <p:cNvPr name="Group 8" id="8"/>
          <p:cNvGrpSpPr/>
          <p:nvPr/>
        </p:nvGrpSpPr>
        <p:grpSpPr>
          <a:xfrm rot="0">
            <a:off x="2786379" y="4157838"/>
            <a:ext cx="842787" cy="84278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02</a:t>
              </a:r>
            </a:p>
          </p:txBody>
        </p:sp>
      </p:grpSp>
      <p:grpSp>
        <p:nvGrpSpPr>
          <p:cNvPr name="Group 11" id="11"/>
          <p:cNvGrpSpPr/>
          <p:nvPr/>
        </p:nvGrpSpPr>
        <p:grpSpPr>
          <a:xfrm rot="0">
            <a:off x="2786379" y="5286375"/>
            <a:ext cx="842787" cy="84278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03</a:t>
              </a:r>
            </a:p>
          </p:txBody>
        </p:sp>
      </p:grpSp>
      <p:grpSp>
        <p:nvGrpSpPr>
          <p:cNvPr name="Group 14" id="14"/>
          <p:cNvGrpSpPr/>
          <p:nvPr/>
        </p:nvGrpSpPr>
        <p:grpSpPr>
          <a:xfrm rot="0">
            <a:off x="2786379" y="6414912"/>
            <a:ext cx="842787" cy="84278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04</a:t>
              </a:r>
            </a:p>
          </p:txBody>
        </p:sp>
      </p:grpSp>
      <p:sp>
        <p:nvSpPr>
          <p:cNvPr name="TextBox 17" id="17"/>
          <p:cNvSpPr txBox="true"/>
          <p:nvPr/>
        </p:nvSpPr>
        <p:spPr>
          <a:xfrm rot="0">
            <a:off x="3837582" y="3164945"/>
            <a:ext cx="11946250" cy="537802"/>
          </a:xfrm>
          <a:prstGeom prst="rect">
            <a:avLst/>
          </a:prstGeom>
        </p:spPr>
        <p:txBody>
          <a:bodyPr anchor="t" rtlCol="false" tIns="0" lIns="0" bIns="0" rIns="0">
            <a:spAutoFit/>
          </a:bodyPr>
          <a:lstStyle/>
          <a:p>
            <a:pPr algn="l">
              <a:lnSpc>
                <a:spcPts val="4480"/>
              </a:lnSpc>
            </a:pPr>
            <a:r>
              <a:rPr lang="en-US" sz="3200">
                <a:solidFill>
                  <a:srgbClr val="000000"/>
                </a:solidFill>
                <a:latin typeface="Glacial Indifference"/>
                <a:ea typeface="Glacial Indifference"/>
                <a:cs typeface="Glacial Indifference"/>
                <a:sym typeface="Glacial Indifference"/>
              </a:rPr>
              <a:t>Mental health problems affect millions of people around the world.</a:t>
            </a:r>
          </a:p>
        </p:txBody>
      </p:sp>
      <p:sp>
        <p:nvSpPr>
          <p:cNvPr name="TextBox 18" id="18"/>
          <p:cNvSpPr txBox="true"/>
          <p:nvPr/>
        </p:nvSpPr>
        <p:spPr>
          <a:xfrm rot="0">
            <a:off x="3780826" y="4281755"/>
            <a:ext cx="10023679" cy="537802"/>
          </a:xfrm>
          <a:prstGeom prst="rect">
            <a:avLst/>
          </a:prstGeom>
        </p:spPr>
        <p:txBody>
          <a:bodyPr anchor="t" rtlCol="false" tIns="0" lIns="0" bIns="0" rIns="0">
            <a:spAutoFit/>
          </a:bodyPr>
          <a:lstStyle/>
          <a:p>
            <a:pPr algn="l">
              <a:lnSpc>
                <a:spcPts val="4480"/>
              </a:lnSpc>
            </a:pPr>
            <a:r>
              <a:rPr lang="en-US" sz="3200">
                <a:solidFill>
                  <a:srgbClr val="000000"/>
                </a:solidFill>
                <a:latin typeface="Glacial Indifference"/>
                <a:ea typeface="Glacial Indifference"/>
                <a:cs typeface="Glacial Indifference"/>
                <a:sym typeface="Glacial Indifference"/>
              </a:rPr>
              <a:t>These problems impact how we live and feel.</a:t>
            </a:r>
          </a:p>
        </p:txBody>
      </p:sp>
      <p:sp>
        <p:nvSpPr>
          <p:cNvPr name="TextBox 19" id="19"/>
          <p:cNvSpPr txBox="true"/>
          <p:nvPr/>
        </p:nvSpPr>
        <p:spPr>
          <a:xfrm rot="0">
            <a:off x="3837582" y="6541381"/>
            <a:ext cx="9549278" cy="1099735"/>
          </a:xfrm>
          <a:prstGeom prst="rect">
            <a:avLst/>
          </a:prstGeom>
        </p:spPr>
        <p:txBody>
          <a:bodyPr anchor="t" rtlCol="false" tIns="0" lIns="0" bIns="0" rIns="0">
            <a:spAutoFit/>
          </a:bodyPr>
          <a:lstStyle/>
          <a:p>
            <a:pPr algn="l">
              <a:lnSpc>
                <a:spcPts val="4480"/>
              </a:lnSpc>
            </a:pPr>
            <a:r>
              <a:rPr lang="en-US" sz="3200">
                <a:solidFill>
                  <a:srgbClr val="000000"/>
                </a:solidFill>
                <a:latin typeface="Glacial Indifference"/>
                <a:ea typeface="Glacial Indifference"/>
                <a:cs typeface="Glacial Indifference"/>
                <a:sym typeface="Glacial Indifference"/>
              </a:rPr>
              <a:t>Traditional ways, like interviews with doctors, are not always accurate or easy to access.</a:t>
            </a:r>
          </a:p>
        </p:txBody>
      </p:sp>
      <p:sp>
        <p:nvSpPr>
          <p:cNvPr name="TextBox 20" id="20"/>
          <p:cNvSpPr txBox="true"/>
          <p:nvPr/>
        </p:nvSpPr>
        <p:spPr>
          <a:xfrm rot="0">
            <a:off x="3837582" y="5400583"/>
            <a:ext cx="10023679" cy="537802"/>
          </a:xfrm>
          <a:prstGeom prst="rect">
            <a:avLst/>
          </a:prstGeom>
        </p:spPr>
        <p:txBody>
          <a:bodyPr anchor="t" rtlCol="false" tIns="0" lIns="0" bIns="0" rIns="0">
            <a:spAutoFit/>
          </a:bodyPr>
          <a:lstStyle/>
          <a:p>
            <a:pPr algn="l">
              <a:lnSpc>
                <a:spcPts val="4480"/>
              </a:lnSpc>
            </a:pPr>
            <a:r>
              <a:rPr lang="en-US" sz="3200">
                <a:solidFill>
                  <a:srgbClr val="000000"/>
                </a:solidFill>
                <a:latin typeface="Glacial Indifference"/>
                <a:ea typeface="Glacial Indifference"/>
                <a:cs typeface="Glacial Indifference"/>
                <a:sym typeface="Glacial Indifference"/>
              </a:rPr>
              <a:t>Early and accurate detection is very important.</a:t>
            </a:r>
          </a:p>
        </p:txBody>
      </p:sp>
      <p:sp>
        <p:nvSpPr>
          <p:cNvPr name="TextBox 21" id="21"/>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17</a:t>
            </a:r>
          </a:p>
        </p:txBody>
      </p:sp>
      <p:sp>
        <p:nvSpPr>
          <p:cNvPr name="TextBox 22" id="22"/>
          <p:cNvSpPr txBox="true"/>
          <p:nvPr/>
        </p:nvSpPr>
        <p:spPr>
          <a:xfrm rot="0">
            <a:off x="7838380" y="2065020"/>
            <a:ext cx="2611239" cy="481330"/>
          </a:xfrm>
          <a:prstGeom prst="rect">
            <a:avLst/>
          </a:prstGeom>
        </p:spPr>
        <p:txBody>
          <a:bodyPr anchor="t" rtlCol="false" tIns="0" lIns="0" bIns="0" rIns="0">
            <a:spAutoFit/>
          </a:bodyPr>
          <a:lstStyle/>
          <a:p>
            <a:pPr algn="ctr">
              <a:lnSpc>
                <a:spcPts val="3920"/>
              </a:lnSpc>
              <a:spcBef>
                <a:spcPct val="0"/>
              </a:spcBef>
            </a:pPr>
            <a:r>
              <a:rPr lang="en-US" sz="2800">
                <a:solidFill>
                  <a:srgbClr val="000000"/>
                </a:solidFill>
                <a:latin typeface="Glacial Indifference"/>
                <a:ea typeface="Glacial Indifference"/>
                <a:cs typeface="Glacial Indifference"/>
                <a:sym typeface="Glacial Indifference"/>
              </a:rPr>
              <a:t>Hamza 22P9222</a:t>
            </a:r>
          </a:p>
        </p:txBody>
      </p:sp>
    </p:spTree>
  </p:cSld>
  <p:clrMapOvr>
    <a:masterClrMapping/>
  </p:clrMapOvr>
  <p:transition spd="slow">
    <p:cover dir="l"/>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2917165" y="5938385"/>
            <a:ext cx="5703543" cy="4490244"/>
          </a:xfrm>
          <a:custGeom>
            <a:avLst/>
            <a:gdLst/>
            <a:ahLst/>
            <a:cxnLst/>
            <a:rect r="r" b="b" t="t" l="l"/>
            <a:pathLst>
              <a:path h="4490244" w="5703543">
                <a:moveTo>
                  <a:pt x="0" y="4490244"/>
                </a:moveTo>
                <a:lnTo>
                  <a:pt x="5703544" y="4490244"/>
                </a:lnTo>
                <a:lnTo>
                  <a:pt x="5703544" y="0"/>
                </a:lnTo>
                <a:lnTo>
                  <a:pt x="0" y="0"/>
                </a:lnTo>
                <a:lnTo>
                  <a:pt x="0" y="449024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409197" y="-1470576"/>
            <a:ext cx="3700206" cy="3803950"/>
          </a:xfrm>
          <a:custGeom>
            <a:avLst/>
            <a:gdLst/>
            <a:ahLst/>
            <a:cxnLst/>
            <a:rect r="r" b="b" t="t" l="l"/>
            <a:pathLst>
              <a:path h="3803950" w="3700206">
                <a:moveTo>
                  <a:pt x="0" y="0"/>
                </a:moveTo>
                <a:lnTo>
                  <a:pt x="3700206" y="0"/>
                </a:lnTo>
                <a:lnTo>
                  <a:pt x="3700206" y="3803950"/>
                </a:lnTo>
                <a:lnTo>
                  <a:pt x="0" y="38039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224496" y="1002859"/>
            <a:ext cx="11351480" cy="2229871"/>
          </a:xfrm>
          <a:prstGeom prst="rect">
            <a:avLst/>
          </a:prstGeom>
        </p:spPr>
        <p:txBody>
          <a:bodyPr anchor="t" rtlCol="false" tIns="0" lIns="0" bIns="0" rIns="0">
            <a:spAutoFit/>
          </a:bodyPr>
          <a:lstStyle/>
          <a:p>
            <a:pPr algn="ctr" marL="0" indent="0" lvl="0">
              <a:lnSpc>
                <a:spcPts val="8998"/>
              </a:lnSpc>
              <a:spcBef>
                <a:spcPct val="0"/>
              </a:spcBef>
            </a:pPr>
            <a:r>
              <a:rPr lang="en-US" b="true" sz="6427" i="true">
                <a:solidFill>
                  <a:srgbClr val="000000"/>
                </a:solidFill>
                <a:latin typeface="Cormorant Garamond Bold Italics"/>
                <a:ea typeface="Cormorant Garamond Bold Italics"/>
                <a:cs typeface="Cormorant Garamond Bold Italics"/>
                <a:sym typeface="Cormorant Garamond Bold Italics"/>
              </a:rPr>
              <a:t>Different Models for AI-based Mental Health Detection</a:t>
            </a:r>
          </a:p>
        </p:txBody>
      </p:sp>
      <p:grpSp>
        <p:nvGrpSpPr>
          <p:cNvPr name="Group 5" id="5"/>
          <p:cNvGrpSpPr/>
          <p:nvPr/>
        </p:nvGrpSpPr>
        <p:grpSpPr>
          <a:xfrm rot="0">
            <a:off x="2224496" y="3232731"/>
            <a:ext cx="752395" cy="75239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01</a:t>
              </a:r>
            </a:p>
          </p:txBody>
        </p:sp>
      </p:grpSp>
      <p:grpSp>
        <p:nvGrpSpPr>
          <p:cNvPr name="Group 8" id="8"/>
          <p:cNvGrpSpPr/>
          <p:nvPr/>
        </p:nvGrpSpPr>
        <p:grpSpPr>
          <a:xfrm rot="0">
            <a:off x="2224496" y="4240227"/>
            <a:ext cx="752395" cy="75239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02</a:t>
              </a:r>
            </a:p>
          </p:txBody>
        </p:sp>
      </p:grpSp>
      <p:grpSp>
        <p:nvGrpSpPr>
          <p:cNvPr name="Group 11" id="11"/>
          <p:cNvGrpSpPr/>
          <p:nvPr/>
        </p:nvGrpSpPr>
        <p:grpSpPr>
          <a:xfrm rot="0">
            <a:off x="2224496" y="5247724"/>
            <a:ext cx="752395" cy="75239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03</a:t>
              </a:r>
            </a:p>
          </p:txBody>
        </p:sp>
      </p:grpSp>
      <p:grpSp>
        <p:nvGrpSpPr>
          <p:cNvPr name="Group 14" id="14"/>
          <p:cNvGrpSpPr/>
          <p:nvPr/>
        </p:nvGrpSpPr>
        <p:grpSpPr>
          <a:xfrm rot="0">
            <a:off x="2224496" y="6255221"/>
            <a:ext cx="752395" cy="752395"/>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04</a:t>
              </a:r>
            </a:p>
          </p:txBody>
        </p:sp>
      </p:grpSp>
      <p:sp>
        <p:nvSpPr>
          <p:cNvPr name="TextBox 17" id="17"/>
          <p:cNvSpPr txBox="true"/>
          <p:nvPr/>
        </p:nvSpPr>
        <p:spPr>
          <a:xfrm rot="0">
            <a:off x="3162954" y="3357221"/>
            <a:ext cx="9216083" cy="476763"/>
          </a:xfrm>
          <a:prstGeom prst="rect">
            <a:avLst/>
          </a:prstGeom>
        </p:spPr>
        <p:txBody>
          <a:bodyPr anchor="t" rtlCol="false" tIns="0" lIns="0" bIns="0" rIns="0">
            <a:spAutoFit/>
          </a:bodyPr>
          <a:lstStyle/>
          <a:p>
            <a:pPr algn="l">
              <a:lnSpc>
                <a:spcPts val="3999"/>
              </a:lnSpc>
            </a:pPr>
            <a:r>
              <a:rPr lang="en-US" sz="2856" b="true">
                <a:solidFill>
                  <a:srgbClr val="000000"/>
                </a:solidFill>
                <a:latin typeface="Glacial Indifference Bold"/>
                <a:ea typeface="Glacial Indifference Bold"/>
                <a:cs typeface="Glacial Indifference Bold"/>
                <a:sym typeface="Glacial Indifference Bold"/>
              </a:rPr>
              <a:t>Ellipsis Health App – by Ellipsis Health</a:t>
            </a:r>
          </a:p>
        </p:txBody>
      </p:sp>
      <p:sp>
        <p:nvSpPr>
          <p:cNvPr name="TextBox 18" id="18"/>
          <p:cNvSpPr txBox="true"/>
          <p:nvPr/>
        </p:nvSpPr>
        <p:spPr>
          <a:xfrm rot="0">
            <a:off x="3112284" y="4354249"/>
            <a:ext cx="8948598" cy="476763"/>
          </a:xfrm>
          <a:prstGeom prst="rect">
            <a:avLst/>
          </a:prstGeom>
        </p:spPr>
        <p:txBody>
          <a:bodyPr anchor="t" rtlCol="false" tIns="0" lIns="0" bIns="0" rIns="0">
            <a:spAutoFit/>
          </a:bodyPr>
          <a:lstStyle/>
          <a:p>
            <a:pPr algn="l">
              <a:lnSpc>
                <a:spcPts val="3999"/>
              </a:lnSpc>
            </a:pPr>
            <a:r>
              <a:rPr lang="en-US" sz="2856" b="true">
                <a:solidFill>
                  <a:srgbClr val="000000"/>
                </a:solidFill>
                <a:latin typeface="Glacial Indifference Bold"/>
                <a:ea typeface="Glacial Indifference Bold"/>
                <a:cs typeface="Glacial Indifference Bold"/>
                <a:sym typeface="Glacial Indifference Bold"/>
              </a:rPr>
              <a:t>Woebot Health by (</a:t>
            </a:r>
            <a:r>
              <a:rPr lang="en-US" b="true" sz="2856" u="sng">
                <a:solidFill>
                  <a:srgbClr val="000000"/>
                </a:solidFill>
                <a:latin typeface="Glacial Indifference Bold"/>
                <a:ea typeface="Glacial Indifference Bold"/>
                <a:cs typeface="Glacial Indifference Bold"/>
                <a:sym typeface="Glacial Indifference Bold"/>
                <a:hlinkClick r:id="rId6" tooltip="https://mental.jmir.org/search?term=Kathleen%20Kara%20Fitzpatrick&amp;type=author&amp;precise=true&amp;authorlink=true"/>
              </a:rPr>
              <a:t>Kathleen Kara Fitzpatrick</a:t>
            </a:r>
            <a:r>
              <a:rPr lang="en-US" sz="2856" b="true">
                <a:solidFill>
                  <a:srgbClr val="000000"/>
                </a:solidFill>
                <a:latin typeface="Glacial Indifference Bold"/>
                <a:ea typeface="Glacial Indifference Bold"/>
                <a:cs typeface="Glacial Indifference Bold"/>
                <a:sym typeface="Glacial Indifference Bold"/>
              </a:rPr>
              <a:t>)</a:t>
            </a:r>
          </a:p>
        </p:txBody>
      </p:sp>
      <p:sp>
        <p:nvSpPr>
          <p:cNvPr name="TextBox 19" id="19"/>
          <p:cNvSpPr txBox="true"/>
          <p:nvPr/>
        </p:nvSpPr>
        <p:spPr>
          <a:xfrm rot="0">
            <a:off x="3162954" y="6371521"/>
            <a:ext cx="11982182" cy="476725"/>
          </a:xfrm>
          <a:prstGeom prst="rect">
            <a:avLst/>
          </a:prstGeom>
        </p:spPr>
        <p:txBody>
          <a:bodyPr anchor="t" rtlCol="false" tIns="0" lIns="0" bIns="0" rIns="0">
            <a:spAutoFit/>
          </a:bodyPr>
          <a:lstStyle/>
          <a:p>
            <a:pPr algn="l">
              <a:lnSpc>
                <a:spcPts val="3999"/>
              </a:lnSpc>
            </a:pPr>
            <a:r>
              <a:rPr lang="en-US" sz="2856" b="true">
                <a:solidFill>
                  <a:srgbClr val="000000"/>
                </a:solidFill>
                <a:latin typeface="Glacial Indifference Bold"/>
                <a:ea typeface="Glacial Indifference Bold"/>
                <a:cs typeface="Glacial Indifference Bold"/>
                <a:sym typeface="Glacial Indifference Bold"/>
              </a:rPr>
              <a:t>Proactive Emotion Tracker – by Independent Researchers (arXiv, 2024)</a:t>
            </a:r>
          </a:p>
        </p:txBody>
      </p:sp>
      <p:sp>
        <p:nvSpPr>
          <p:cNvPr name="TextBox 20" id="20"/>
          <p:cNvSpPr txBox="true"/>
          <p:nvPr/>
        </p:nvSpPr>
        <p:spPr>
          <a:xfrm rot="0">
            <a:off x="3162954" y="5353078"/>
            <a:ext cx="8948598" cy="476763"/>
          </a:xfrm>
          <a:prstGeom prst="rect">
            <a:avLst/>
          </a:prstGeom>
        </p:spPr>
        <p:txBody>
          <a:bodyPr anchor="t" rtlCol="false" tIns="0" lIns="0" bIns="0" rIns="0">
            <a:spAutoFit/>
          </a:bodyPr>
          <a:lstStyle/>
          <a:p>
            <a:pPr algn="l">
              <a:lnSpc>
                <a:spcPts val="3999"/>
              </a:lnSpc>
            </a:pPr>
            <a:r>
              <a:rPr lang="en-US" sz="2856" b="true">
                <a:solidFill>
                  <a:srgbClr val="000000"/>
                </a:solidFill>
                <a:latin typeface="Glacial Indifference Bold"/>
                <a:ea typeface="Glacial Indifference Bold"/>
                <a:cs typeface="Glacial Indifference Bold"/>
                <a:sym typeface="Glacial Indifference Bold"/>
              </a:rPr>
              <a:t>MHDeep – by Independent Researchers (arXiv, 2021)</a:t>
            </a:r>
          </a:p>
        </p:txBody>
      </p:sp>
      <p:grpSp>
        <p:nvGrpSpPr>
          <p:cNvPr name="Group 21" id="21"/>
          <p:cNvGrpSpPr/>
          <p:nvPr/>
        </p:nvGrpSpPr>
        <p:grpSpPr>
          <a:xfrm rot="0">
            <a:off x="2224496" y="7262717"/>
            <a:ext cx="752395" cy="752395"/>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23" id="23"/>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05</a:t>
              </a:r>
            </a:p>
          </p:txBody>
        </p:sp>
      </p:grpSp>
      <p:grpSp>
        <p:nvGrpSpPr>
          <p:cNvPr name="Group 24" id="24"/>
          <p:cNvGrpSpPr/>
          <p:nvPr/>
        </p:nvGrpSpPr>
        <p:grpSpPr>
          <a:xfrm rot="0">
            <a:off x="2224496" y="8417446"/>
            <a:ext cx="752395" cy="752395"/>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26" id="26"/>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06</a:t>
              </a:r>
            </a:p>
          </p:txBody>
        </p:sp>
      </p:grpSp>
      <p:sp>
        <p:nvSpPr>
          <p:cNvPr name="TextBox 27" id="27"/>
          <p:cNvSpPr txBox="true"/>
          <p:nvPr/>
        </p:nvSpPr>
        <p:spPr>
          <a:xfrm rot="0">
            <a:off x="3162954" y="8531468"/>
            <a:ext cx="12900550" cy="476725"/>
          </a:xfrm>
          <a:prstGeom prst="rect">
            <a:avLst/>
          </a:prstGeom>
        </p:spPr>
        <p:txBody>
          <a:bodyPr anchor="t" rtlCol="false" tIns="0" lIns="0" bIns="0" rIns="0">
            <a:spAutoFit/>
          </a:bodyPr>
          <a:lstStyle/>
          <a:p>
            <a:pPr algn="l">
              <a:lnSpc>
                <a:spcPts val="3999"/>
              </a:lnSpc>
            </a:pPr>
            <a:r>
              <a:rPr lang="en-US" sz="2856" b="true">
                <a:solidFill>
                  <a:srgbClr val="000000"/>
                </a:solidFill>
                <a:latin typeface="Glacial Indifference Bold"/>
                <a:ea typeface="Glacial Indifference Bold"/>
                <a:cs typeface="Glacial Indifference Bold"/>
                <a:sym typeface="Glacial Indifference Bold"/>
              </a:rPr>
              <a:t>Explainable AI via Social Media – by Independent Researchers (arXiv, 2024)</a:t>
            </a:r>
          </a:p>
        </p:txBody>
      </p:sp>
      <p:sp>
        <p:nvSpPr>
          <p:cNvPr name="TextBox 28" id="28"/>
          <p:cNvSpPr txBox="true"/>
          <p:nvPr/>
        </p:nvSpPr>
        <p:spPr>
          <a:xfrm rot="0">
            <a:off x="3112284" y="7376739"/>
            <a:ext cx="12669381" cy="476725"/>
          </a:xfrm>
          <a:prstGeom prst="rect">
            <a:avLst/>
          </a:prstGeom>
        </p:spPr>
        <p:txBody>
          <a:bodyPr anchor="t" rtlCol="false" tIns="0" lIns="0" bIns="0" rIns="0">
            <a:spAutoFit/>
          </a:bodyPr>
          <a:lstStyle/>
          <a:p>
            <a:pPr algn="l">
              <a:lnSpc>
                <a:spcPts val="3999"/>
              </a:lnSpc>
            </a:pPr>
            <a:r>
              <a:rPr lang="en-US" sz="2856" b="true">
                <a:solidFill>
                  <a:srgbClr val="000000"/>
                </a:solidFill>
                <a:latin typeface="Glacial Indifference Bold"/>
                <a:ea typeface="Glacial Indifference Bold"/>
                <a:cs typeface="Glacial Indifference Bold"/>
                <a:sym typeface="Glacial Indifference Bold"/>
              </a:rPr>
              <a:t>Speech-Based Mental Health Models – by Various Institutions (arXiv, 2024)</a:t>
            </a:r>
          </a:p>
        </p:txBody>
      </p:sp>
      <p:sp>
        <p:nvSpPr>
          <p:cNvPr name="TextBox 29" id="29"/>
          <p:cNvSpPr txBox="true"/>
          <p:nvPr/>
        </p:nvSpPr>
        <p:spPr>
          <a:xfrm rot="0">
            <a:off x="15145136" y="8774593"/>
            <a:ext cx="133982" cy="290455"/>
          </a:xfrm>
          <a:prstGeom prst="rect">
            <a:avLst/>
          </a:prstGeom>
        </p:spPr>
        <p:txBody>
          <a:bodyPr anchor="t" rtlCol="false" tIns="0" lIns="0" bIns="0" rIns="0" wrap="none">
            <a:spAutoFit/>
          </a:bodyPr>
          <a:lstStyle/>
          <a:p>
            <a:pPr algn="ctr">
              <a:lnSpc>
                <a:spcPts val="2499"/>
              </a:lnSpc>
              <a:spcBef>
                <a:spcPct val="0"/>
              </a:spcBef>
            </a:pPr>
            <a:r>
              <a:rPr lang="en-US" sz="1785">
                <a:solidFill>
                  <a:srgbClr val="000000"/>
                </a:solidFill>
                <a:latin typeface="Canva Sans"/>
                <a:ea typeface="Canva Sans"/>
                <a:cs typeface="Canva Sans"/>
                <a:sym typeface="Canva Sans"/>
              </a:rPr>
              <a:t>18</a:t>
            </a:r>
          </a:p>
        </p:txBody>
      </p:sp>
    </p:spTree>
  </p:cSld>
  <p:clrMapOvr>
    <a:masterClrMapping/>
  </p:clrMapOvr>
  <p:transition spd="fast">
    <p:fade/>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658766" y="0"/>
            <a:ext cx="4338277" cy="4338277"/>
          </a:xfrm>
          <a:custGeom>
            <a:avLst/>
            <a:gdLst/>
            <a:ahLst/>
            <a:cxnLst/>
            <a:rect r="r" b="b" t="t" l="l"/>
            <a:pathLst>
              <a:path h="4338277" w="4338277">
                <a:moveTo>
                  <a:pt x="0" y="0"/>
                </a:moveTo>
                <a:lnTo>
                  <a:pt x="4338278" y="0"/>
                </a:lnTo>
                <a:lnTo>
                  <a:pt x="4338278" y="4338277"/>
                </a:lnTo>
                <a:lnTo>
                  <a:pt x="0" y="43382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47965" y="571500"/>
            <a:ext cx="13694319" cy="942975"/>
          </a:xfrm>
          <a:prstGeom prst="rect">
            <a:avLst/>
          </a:prstGeom>
        </p:spPr>
        <p:txBody>
          <a:bodyPr anchor="t" rtlCol="false" tIns="0" lIns="0" bIns="0" rIns="0">
            <a:spAutoFit/>
          </a:bodyPr>
          <a:lstStyle/>
          <a:p>
            <a:pPr algn="ctr" marL="0" indent="0" lvl="0">
              <a:lnSpc>
                <a:spcPts val="7500"/>
              </a:lnSpc>
            </a:pPr>
            <a:r>
              <a:rPr lang="en-US" b="true" sz="6000" i="true">
                <a:solidFill>
                  <a:srgbClr val="000000"/>
                </a:solidFill>
                <a:latin typeface="Cormorant Garamond Bold Italics"/>
                <a:ea typeface="Cormorant Garamond Bold Italics"/>
                <a:cs typeface="Cormorant Garamond Bold Italics"/>
                <a:sym typeface="Cormorant Garamond Bold Italics"/>
              </a:rPr>
              <a:t>Ellipsis Health (by Ellipsis Health)</a:t>
            </a:r>
          </a:p>
        </p:txBody>
      </p:sp>
      <p:sp>
        <p:nvSpPr>
          <p:cNvPr name="TextBox 4" id="4"/>
          <p:cNvSpPr txBox="true"/>
          <p:nvPr/>
        </p:nvSpPr>
        <p:spPr>
          <a:xfrm rot="0">
            <a:off x="1110417" y="1729587"/>
            <a:ext cx="16312296" cy="2854221"/>
          </a:xfrm>
          <a:prstGeom prst="rect">
            <a:avLst/>
          </a:prstGeom>
        </p:spPr>
        <p:txBody>
          <a:bodyPr anchor="t" rtlCol="false" tIns="0" lIns="0" bIns="0" rIns="0">
            <a:spAutoFit/>
          </a:bodyPr>
          <a:lstStyle/>
          <a:p>
            <a:pPr algn="l">
              <a:lnSpc>
                <a:spcPts val="6289"/>
              </a:lnSpc>
            </a:pPr>
            <a:r>
              <a:rPr lang="en-US" sz="3699" u="sng" b="true">
                <a:solidFill>
                  <a:srgbClr val="000000"/>
                </a:solidFill>
                <a:latin typeface="Glacial Indifference Bold"/>
                <a:ea typeface="Glacial Indifference Bold"/>
                <a:cs typeface="Glacial Indifference Bold"/>
                <a:sym typeface="Glacial Indifference Bold"/>
              </a:rPr>
              <a:t>OverView</a:t>
            </a:r>
          </a:p>
          <a:p>
            <a:pPr algn="l" marL="712465" indent="-356233" lvl="1">
              <a:lnSpc>
                <a:spcPts val="5609"/>
              </a:lnSpc>
              <a:buFont typeface="Arial"/>
              <a:buChar char="•"/>
            </a:pPr>
            <a:r>
              <a:rPr lang="en-US" sz="3299">
                <a:solidFill>
                  <a:srgbClr val="000000"/>
                </a:solidFill>
                <a:latin typeface="Glacial Indifference"/>
                <a:ea typeface="Glacial Indifference"/>
                <a:cs typeface="Glacial Indifference"/>
                <a:sym typeface="Glacial Indifference"/>
              </a:rPr>
              <a:t>Ellipsis Health uses AI to find depression and anxiety by studying speech and voice features.</a:t>
            </a:r>
          </a:p>
          <a:p>
            <a:pPr algn="l" marL="712465" indent="-356233" lvl="1">
              <a:lnSpc>
                <a:spcPts val="5609"/>
              </a:lnSpc>
              <a:buFont typeface="Arial"/>
              <a:buChar char="•"/>
            </a:pPr>
            <a:r>
              <a:rPr lang="en-US" sz="3299">
                <a:solidFill>
                  <a:srgbClr val="000000"/>
                </a:solidFill>
                <a:latin typeface="Glacial Indifference"/>
                <a:ea typeface="Glacial Indifference"/>
                <a:cs typeface="Glacial Indifference"/>
                <a:sym typeface="Glacial Indifference"/>
              </a:rPr>
              <a:t>It looks at both the words used and the way people speak to judge mental health.</a:t>
            </a:r>
          </a:p>
        </p:txBody>
      </p:sp>
      <p:sp>
        <p:nvSpPr>
          <p:cNvPr name="TextBox 5" id="5"/>
          <p:cNvSpPr txBox="true"/>
          <p:nvPr/>
        </p:nvSpPr>
        <p:spPr>
          <a:xfrm rot="0">
            <a:off x="1110417" y="6633427"/>
            <a:ext cx="16230600" cy="2238311"/>
          </a:xfrm>
          <a:prstGeom prst="rect">
            <a:avLst/>
          </a:prstGeom>
        </p:spPr>
        <p:txBody>
          <a:bodyPr anchor="t" rtlCol="false" tIns="0" lIns="0" bIns="0" rIns="0">
            <a:spAutoFit/>
          </a:bodyPr>
          <a:lstStyle/>
          <a:p>
            <a:pPr algn="l">
              <a:lnSpc>
                <a:spcPts val="6289"/>
              </a:lnSpc>
            </a:pPr>
            <a:r>
              <a:rPr lang="en-US" sz="3699" u="sng" b="true">
                <a:solidFill>
                  <a:srgbClr val="000000"/>
                </a:solidFill>
                <a:latin typeface="Glacial Indifference Bold"/>
                <a:ea typeface="Glacial Indifference Bold"/>
                <a:cs typeface="Glacial Indifference Bold"/>
                <a:sym typeface="Glacial Indifference Bold"/>
              </a:rPr>
              <a:t>Applications:</a:t>
            </a:r>
          </a:p>
          <a:p>
            <a:pPr algn="l" marL="755651" indent="-377825" lvl="1">
              <a:lnSpc>
                <a:spcPts val="5950"/>
              </a:lnSpc>
              <a:buFont typeface="Arial"/>
              <a:buChar char="•"/>
            </a:pPr>
            <a:r>
              <a:rPr lang="en-US" sz="3500">
                <a:solidFill>
                  <a:srgbClr val="000000"/>
                </a:solidFill>
                <a:latin typeface="Glacial Indifference"/>
                <a:ea typeface="Glacial Indifference"/>
                <a:cs typeface="Glacial Indifference"/>
                <a:sym typeface="Glacial Indifference"/>
              </a:rPr>
              <a:t>Used for mental health screening, especially for older adults.</a:t>
            </a:r>
          </a:p>
          <a:p>
            <a:pPr algn="l" marL="755651" indent="-377825" lvl="1">
              <a:lnSpc>
                <a:spcPts val="5950"/>
              </a:lnSpc>
              <a:buFont typeface="Arial"/>
              <a:buChar char="•"/>
            </a:pPr>
            <a:r>
              <a:rPr lang="en-US" sz="3500">
                <a:solidFill>
                  <a:srgbClr val="000000"/>
                </a:solidFill>
                <a:latin typeface="Glacial Indifference"/>
                <a:ea typeface="Glacial Indifference"/>
                <a:cs typeface="Glacial Indifference"/>
                <a:sym typeface="Glacial Indifference"/>
              </a:rPr>
              <a:t>Can monitor h</a:t>
            </a:r>
            <a:r>
              <a:rPr lang="en-US" sz="3500" strike="noStrike" u="none">
                <a:solidFill>
                  <a:srgbClr val="000000"/>
                </a:solidFill>
                <a:latin typeface="Glacial Indifference"/>
                <a:ea typeface="Glacial Indifference"/>
                <a:cs typeface="Glacial Indifference"/>
                <a:sym typeface="Glacial Indifference"/>
              </a:rPr>
              <a:t>ealth through smartphone apps.</a:t>
            </a:r>
          </a:p>
        </p:txBody>
      </p:sp>
      <p:sp>
        <p:nvSpPr>
          <p:cNvPr name="TextBox 6" id="6"/>
          <p:cNvSpPr txBox="true"/>
          <p:nvPr/>
        </p:nvSpPr>
        <p:spPr>
          <a:xfrm rot="0">
            <a:off x="1110417" y="5117164"/>
            <a:ext cx="16230600" cy="1444606"/>
          </a:xfrm>
          <a:prstGeom prst="rect">
            <a:avLst/>
          </a:prstGeom>
        </p:spPr>
        <p:txBody>
          <a:bodyPr anchor="t" rtlCol="false" tIns="0" lIns="0" bIns="0" rIns="0">
            <a:spAutoFit/>
          </a:bodyPr>
          <a:lstStyle/>
          <a:p>
            <a:pPr algn="l">
              <a:lnSpc>
                <a:spcPts val="6289"/>
              </a:lnSpc>
            </a:pPr>
            <a:r>
              <a:rPr lang="en-US" sz="3699" u="sng" b="true">
                <a:solidFill>
                  <a:srgbClr val="000000"/>
                </a:solidFill>
                <a:latin typeface="Glacial Indifference Bold"/>
                <a:ea typeface="Glacial Indifference Bold"/>
                <a:cs typeface="Glacial Indifference Bold"/>
                <a:sym typeface="Glacial Indifference Bold"/>
              </a:rPr>
              <a:t>Model</a:t>
            </a:r>
          </a:p>
          <a:p>
            <a:pPr algn="l" marL="0" indent="0" lvl="0">
              <a:lnSpc>
                <a:spcPts val="5609"/>
              </a:lnSpc>
            </a:pPr>
            <a:r>
              <a:rPr lang="en-US" sz="3299">
                <a:solidFill>
                  <a:srgbClr val="000000"/>
                </a:solidFill>
                <a:latin typeface="Glacial Indifference"/>
                <a:ea typeface="Glacial Indifference"/>
                <a:cs typeface="Glacial Indifference"/>
                <a:sym typeface="Glacial Indifference"/>
              </a:rPr>
              <a:t>Uses deep learning and NLP to analyze voice data.</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19</a:t>
            </a:r>
          </a:p>
        </p:txBody>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3809790" y="0"/>
            <a:ext cx="4478210" cy="3525572"/>
          </a:xfrm>
          <a:custGeom>
            <a:avLst/>
            <a:gdLst/>
            <a:ahLst/>
            <a:cxnLst/>
            <a:rect r="r" b="b" t="t" l="l"/>
            <a:pathLst>
              <a:path h="3525572" w="4478210">
                <a:moveTo>
                  <a:pt x="4478210" y="0"/>
                </a:moveTo>
                <a:lnTo>
                  <a:pt x="0" y="0"/>
                </a:lnTo>
                <a:lnTo>
                  <a:pt x="0" y="3525572"/>
                </a:lnTo>
                <a:lnTo>
                  <a:pt x="4478210" y="3525572"/>
                </a:lnTo>
                <a:lnTo>
                  <a:pt x="447821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3809790" y="5826116"/>
            <a:ext cx="4478210" cy="4478210"/>
          </a:xfrm>
          <a:custGeom>
            <a:avLst/>
            <a:gdLst/>
            <a:ahLst/>
            <a:cxnLst/>
            <a:rect r="r" b="b" t="t" l="l"/>
            <a:pathLst>
              <a:path h="4478210" w="4478210">
                <a:moveTo>
                  <a:pt x="4478210" y="0"/>
                </a:moveTo>
                <a:lnTo>
                  <a:pt x="0" y="0"/>
                </a:lnTo>
                <a:lnTo>
                  <a:pt x="0" y="4478210"/>
                </a:lnTo>
                <a:lnTo>
                  <a:pt x="4478210" y="4478210"/>
                </a:lnTo>
                <a:lnTo>
                  <a:pt x="447821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84230" y="2647637"/>
            <a:ext cx="4188349" cy="6356958"/>
          </a:xfrm>
          <a:custGeom>
            <a:avLst/>
            <a:gdLst/>
            <a:ahLst/>
            <a:cxnLst/>
            <a:rect r="r" b="b" t="t" l="l"/>
            <a:pathLst>
              <a:path h="6356958" w="4188349">
                <a:moveTo>
                  <a:pt x="0" y="0"/>
                </a:moveTo>
                <a:lnTo>
                  <a:pt x="4188349" y="0"/>
                </a:lnTo>
                <a:lnTo>
                  <a:pt x="4188349" y="6356959"/>
                </a:lnTo>
                <a:lnTo>
                  <a:pt x="0" y="6356959"/>
                </a:lnTo>
                <a:lnTo>
                  <a:pt x="0" y="0"/>
                </a:lnTo>
                <a:close/>
              </a:path>
            </a:pathLst>
          </a:custGeom>
          <a:blipFill>
            <a:blip r:embed="rId6"/>
            <a:stretch>
              <a:fillRect l="-19524" t="0" r="0" b="0"/>
            </a:stretch>
          </a:blipFill>
        </p:spPr>
      </p:sp>
      <p:sp>
        <p:nvSpPr>
          <p:cNvPr name="Freeform 5" id="5"/>
          <p:cNvSpPr/>
          <p:nvPr/>
        </p:nvSpPr>
        <p:spPr>
          <a:xfrm flipH="false" flipV="false" rot="0">
            <a:off x="10215839" y="2647637"/>
            <a:ext cx="4023527" cy="6356958"/>
          </a:xfrm>
          <a:custGeom>
            <a:avLst/>
            <a:gdLst/>
            <a:ahLst/>
            <a:cxnLst/>
            <a:rect r="r" b="b" t="t" l="l"/>
            <a:pathLst>
              <a:path h="6356958" w="4023527">
                <a:moveTo>
                  <a:pt x="0" y="0"/>
                </a:moveTo>
                <a:lnTo>
                  <a:pt x="4023527" y="0"/>
                </a:lnTo>
                <a:lnTo>
                  <a:pt x="4023527" y="6356959"/>
                </a:lnTo>
                <a:lnTo>
                  <a:pt x="0" y="6356959"/>
                </a:lnTo>
                <a:lnTo>
                  <a:pt x="0" y="0"/>
                </a:lnTo>
                <a:close/>
              </a:path>
            </a:pathLst>
          </a:custGeom>
          <a:blipFill>
            <a:blip r:embed="rId7"/>
            <a:stretch>
              <a:fillRect l="0" t="-6260" r="0" b="-6260"/>
            </a:stretch>
          </a:blipFill>
        </p:spPr>
      </p:sp>
      <p:sp>
        <p:nvSpPr>
          <p:cNvPr name="Freeform 6" id="6"/>
          <p:cNvSpPr/>
          <p:nvPr/>
        </p:nvSpPr>
        <p:spPr>
          <a:xfrm flipH="false" flipV="false" rot="0">
            <a:off x="5872579" y="2647637"/>
            <a:ext cx="4343260" cy="6356958"/>
          </a:xfrm>
          <a:custGeom>
            <a:avLst/>
            <a:gdLst/>
            <a:ahLst/>
            <a:cxnLst/>
            <a:rect r="r" b="b" t="t" l="l"/>
            <a:pathLst>
              <a:path h="6356958" w="4343260">
                <a:moveTo>
                  <a:pt x="0" y="0"/>
                </a:moveTo>
                <a:lnTo>
                  <a:pt x="4343260" y="0"/>
                </a:lnTo>
                <a:lnTo>
                  <a:pt x="4343260" y="6356959"/>
                </a:lnTo>
                <a:lnTo>
                  <a:pt x="0" y="6356959"/>
                </a:lnTo>
                <a:lnTo>
                  <a:pt x="0" y="0"/>
                </a:lnTo>
                <a:close/>
              </a:path>
            </a:pathLst>
          </a:custGeom>
          <a:blipFill>
            <a:blip r:embed="rId8"/>
            <a:stretch>
              <a:fillRect l="0" t="-25286" r="0" b="-25286"/>
            </a:stretch>
          </a:blipFill>
        </p:spPr>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2</a:t>
            </a:r>
          </a:p>
        </p:txBody>
      </p:sp>
      <p:sp>
        <p:nvSpPr>
          <p:cNvPr name="TextBox 8" id="8"/>
          <p:cNvSpPr txBox="true"/>
          <p:nvPr/>
        </p:nvSpPr>
        <p:spPr>
          <a:xfrm rot="0">
            <a:off x="1524123" y="348615"/>
            <a:ext cx="12715243" cy="1226820"/>
          </a:xfrm>
          <a:prstGeom prst="rect">
            <a:avLst/>
          </a:prstGeom>
        </p:spPr>
        <p:txBody>
          <a:bodyPr anchor="t" rtlCol="false" tIns="0" lIns="0" bIns="0" rIns="0">
            <a:spAutoFit/>
          </a:bodyPr>
          <a:lstStyle/>
          <a:p>
            <a:pPr algn="ctr" marL="0" indent="0" lvl="0">
              <a:lnSpc>
                <a:spcPts val="10080"/>
              </a:lnSpc>
              <a:spcBef>
                <a:spcPct val="0"/>
              </a:spcBef>
            </a:pPr>
            <a:r>
              <a:rPr lang="en-US" b="true" sz="7200" i="true">
                <a:solidFill>
                  <a:srgbClr val="000000"/>
                </a:solidFill>
                <a:latin typeface="Cormorant Garamond Bold Italics"/>
                <a:ea typeface="Cormorant Garamond Bold Italics"/>
                <a:cs typeface="Cormorant Garamond Bold Italics"/>
                <a:sym typeface="Cormorant Garamond Bold Italics"/>
              </a:rPr>
              <a:t>Local Problem</a:t>
            </a:r>
          </a:p>
        </p:txBody>
      </p:sp>
    </p:spTree>
  </p:cSld>
  <p:clrMapOvr>
    <a:masterClrMapping/>
  </p:clrMapOvr>
  <p:transition spd="fast">
    <p:fade/>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182206" y="0"/>
            <a:ext cx="5143500" cy="5143500"/>
          </a:xfrm>
          <a:custGeom>
            <a:avLst/>
            <a:gdLst/>
            <a:ahLst/>
            <a:cxnLst/>
            <a:rect r="r" b="b" t="t" l="l"/>
            <a:pathLst>
              <a:path h="5143500" w="5143500">
                <a:moveTo>
                  <a:pt x="0" y="0"/>
                </a:moveTo>
                <a:lnTo>
                  <a:pt x="5143500" y="0"/>
                </a:lnTo>
                <a:lnTo>
                  <a:pt x="5143500"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47965" y="571500"/>
            <a:ext cx="13694319" cy="942975"/>
          </a:xfrm>
          <a:prstGeom prst="rect">
            <a:avLst/>
          </a:prstGeom>
        </p:spPr>
        <p:txBody>
          <a:bodyPr anchor="t" rtlCol="false" tIns="0" lIns="0" bIns="0" rIns="0">
            <a:spAutoFit/>
          </a:bodyPr>
          <a:lstStyle/>
          <a:p>
            <a:pPr algn="ctr" marL="0" indent="0" lvl="0">
              <a:lnSpc>
                <a:spcPts val="7500"/>
              </a:lnSpc>
            </a:pPr>
            <a:r>
              <a:rPr lang="en-US" b="true" sz="6000" i="true">
                <a:solidFill>
                  <a:srgbClr val="000000"/>
                </a:solidFill>
                <a:latin typeface="Cormorant Garamond Bold Italics"/>
                <a:ea typeface="Cormorant Garamond Bold Italics"/>
                <a:cs typeface="Cormorant Garamond Bold Italics"/>
                <a:sym typeface="Cormorant Garamond Bold Italics"/>
              </a:rPr>
              <a:t>Ellipsis Health Study Summary</a:t>
            </a:r>
          </a:p>
        </p:txBody>
      </p:sp>
      <p:sp>
        <p:nvSpPr>
          <p:cNvPr name="TextBox 4" id="4"/>
          <p:cNvSpPr txBox="true"/>
          <p:nvPr/>
        </p:nvSpPr>
        <p:spPr>
          <a:xfrm rot="0">
            <a:off x="1072317" y="2104978"/>
            <a:ext cx="16312296" cy="2879642"/>
          </a:xfrm>
          <a:prstGeom prst="rect">
            <a:avLst/>
          </a:prstGeom>
        </p:spPr>
        <p:txBody>
          <a:bodyPr anchor="t" rtlCol="false" tIns="0" lIns="0" bIns="0" rIns="0">
            <a:spAutoFit/>
          </a:bodyPr>
          <a:lstStyle/>
          <a:p>
            <a:pPr algn="l">
              <a:lnSpc>
                <a:spcPts val="5779"/>
              </a:lnSpc>
            </a:pPr>
            <a:r>
              <a:rPr lang="en-US" sz="3399" b="true">
                <a:solidFill>
                  <a:srgbClr val="000000"/>
                </a:solidFill>
                <a:latin typeface="Glacial Indifference Bold"/>
                <a:ea typeface="Glacial Indifference Bold"/>
                <a:cs typeface="Glacial Indifference Bold"/>
                <a:sym typeface="Glacial Indifference Bold"/>
              </a:rPr>
              <a:t>Study Summary (Frontiers in Psychology, 2022):</a:t>
            </a:r>
          </a:p>
          <a:p>
            <a:pPr algn="l" marL="734055" indent="-367027" lvl="1">
              <a:lnSpc>
                <a:spcPts val="5779"/>
              </a:lnSpc>
              <a:buFont typeface="Arial"/>
              <a:buChar char="•"/>
            </a:pPr>
            <a:r>
              <a:rPr lang="en-US" sz="3399">
                <a:solidFill>
                  <a:srgbClr val="000000"/>
                </a:solidFill>
                <a:latin typeface="Glacial Indifference"/>
                <a:ea typeface="Glacial Indifference"/>
                <a:cs typeface="Glacial Indifference"/>
                <a:sym typeface="Glacial Indifference"/>
              </a:rPr>
              <a:t>Tested on older people (average age 63) with weekly voice screenings.</a:t>
            </a:r>
          </a:p>
          <a:p>
            <a:pPr algn="l" marL="734055" indent="-367027" lvl="1">
              <a:lnSpc>
                <a:spcPts val="5779"/>
              </a:lnSpc>
              <a:buFont typeface="Arial"/>
              <a:buChar char="•"/>
            </a:pPr>
            <a:r>
              <a:rPr lang="en-US" sz="3399">
                <a:solidFill>
                  <a:srgbClr val="000000"/>
                </a:solidFill>
                <a:latin typeface="Glacial Indifference"/>
                <a:ea typeface="Glacial Indifference"/>
                <a:cs typeface="Glacial Indifference"/>
                <a:sym typeface="Glacial Indifference"/>
              </a:rPr>
              <a:t>Achieved</a:t>
            </a:r>
            <a:r>
              <a:rPr lang="en-US" sz="3399">
                <a:solidFill>
                  <a:srgbClr val="000000"/>
                </a:solidFill>
                <a:latin typeface="Glacial Indifference"/>
                <a:ea typeface="Glacial Indifference"/>
                <a:cs typeface="Glacial Indifference"/>
                <a:sym typeface="Glacial Indifference"/>
              </a:rPr>
              <a:t> 82% accuracy in detecting depression and anxiety.</a:t>
            </a:r>
          </a:p>
          <a:p>
            <a:pPr algn="l" marL="734055" indent="-367027" lvl="1">
              <a:lnSpc>
                <a:spcPts val="5779"/>
              </a:lnSpc>
              <a:buFont typeface="Arial"/>
              <a:buChar char="•"/>
            </a:pPr>
            <a:r>
              <a:rPr lang="en-US" sz="3399">
                <a:solidFill>
                  <a:srgbClr val="000000"/>
                </a:solidFill>
                <a:latin typeface="Glacial Indifference"/>
                <a:ea typeface="Glacial Indifference"/>
                <a:cs typeface="Glacial Indifference"/>
                <a:sym typeface="Glacial Indifference"/>
              </a:rPr>
              <a:t>Transformer models worked better than older models.</a:t>
            </a:r>
          </a:p>
        </p:txBody>
      </p:sp>
      <p:sp>
        <p:nvSpPr>
          <p:cNvPr name="TextBox 5" id="5"/>
          <p:cNvSpPr txBox="true"/>
          <p:nvPr/>
        </p:nvSpPr>
        <p:spPr>
          <a:xfrm rot="0">
            <a:off x="1072317" y="4813170"/>
            <a:ext cx="16230600" cy="2308291"/>
          </a:xfrm>
          <a:prstGeom prst="rect">
            <a:avLst/>
          </a:prstGeom>
        </p:spPr>
        <p:txBody>
          <a:bodyPr anchor="t" rtlCol="false" tIns="0" lIns="0" bIns="0" rIns="0">
            <a:spAutoFit/>
          </a:bodyPr>
          <a:lstStyle/>
          <a:p>
            <a:pPr algn="l">
              <a:lnSpc>
                <a:spcPts val="6289"/>
              </a:lnSpc>
            </a:pPr>
            <a:r>
              <a:rPr lang="en-US" sz="3699" u="sng" b="true">
                <a:solidFill>
                  <a:srgbClr val="000000"/>
                </a:solidFill>
                <a:latin typeface="Glacial Indifference Bold"/>
                <a:ea typeface="Glacial Indifference Bold"/>
                <a:cs typeface="Glacial Indifference Bold"/>
                <a:sym typeface="Glacial Indifference Bold"/>
              </a:rPr>
              <a:t>Strengths:</a:t>
            </a:r>
          </a:p>
          <a:p>
            <a:pPr algn="l" marL="798823" indent="-399411" lvl="1">
              <a:lnSpc>
                <a:spcPts val="6289"/>
              </a:lnSpc>
              <a:buFont typeface="Arial"/>
              <a:buChar char="•"/>
            </a:pPr>
            <a:r>
              <a:rPr lang="en-US" sz="3699">
                <a:solidFill>
                  <a:srgbClr val="000000"/>
                </a:solidFill>
                <a:latin typeface="Glacial Indifference"/>
                <a:ea typeface="Glacial Indifference"/>
                <a:cs typeface="Glacial Indifference"/>
                <a:sym typeface="Glacial Indifference"/>
              </a:rPr>
              <a:t>Non-invasive (doesn’t require touching the person).</a:t>
            </a:r>
          </a:p>
          <a:p>
            <a:pPr algn="l" marL="798823" indent="-399411" lvl="1">
              <a:lnSpc>
                <a:spcPts val="6289"/>
              </a:lnSpc>
              <a:buFont typeface="Arial"/>
              <a:buChar char="•"/>
            </a:pPr>
            <a:r>
              <a:rPr lang="en-US" sz="3699">
                <a:solidFill>
                  <a:srgbClr val="000000"/>
                </a:solidFill>
                <a:latin typeface="Glacial Indifference"/>
                <a:ea typeface="Glacial Indifference"/>
                <a:cs typeface="Glacial Indifference"/>
                <a:sym typeface="Glacial Indifference"/>
              </a:rPr>
              <a:t>Works for people of all ages.</a:t>
            </a:r>
          </a:p>
        </p:txBody>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20</a:t>
            </a:r>
          </a:p>
        </p:txBody>
      </p:sp>
      <p:sp>
        <p:nvSpPr>
          <p:cNvPr name="TextBox 7" id="7"/>
          <p:cNvSpPr txBox="true"/>
          <p:nvPr/>
        </p:nvSpPr>
        <p:spPr>
          <a:xfrm rot="0">
            <a:off x="1072317" y="6950011"/>
            <a:ext cx="16230600" cy="2308289"/>
          </a:xfrm>
          <a:prstGeom prst="rect">
            <a:avLst/>
          </a:prstGeom>
        </p:spPr>
        <p:txBody>
          <a:bodyPr anchor="t" rtlCol="false" tIns="0" lIns="0" bIns="0" rIns="0">
            <a:spAutoFit/>
          </a:bodyPr>
          <a:lstStyle/>
          <a:p>
            <a:pPr algn="l">
              <a:lnSpc>
                <a:spcPts val="6289"/>
              </a:lnSpc>
            </a:pPr>
            <a:r>
              <a:rPr lang="en-US" sz="3699" b="true">
                <a:solidFill>
                  <a:srgbClr val="000000"/>
                </a:solidFill>
                <a:latin typeface="Glacial Indifference Bold"/>
                <a:ea typeface="Glacial Indifference Bold"/>
                <a:cs typeface="Glacial Indifference Bold"/>
                <a:sym typeface="Glacial Indifference Bold"/>
              </a:rPr>
              <a:t>Limitations:</a:t>
            </a:r>
          </a:p>
          <a:p>
            <a:pPr algn="l" marL="798829" indent="-399415" lvl="1">
              <a:lnSpc>
                <a:spcPts val="6289"/>
              </a:lnSpc>
              <a:buFont typeface="Arial"/>
              <a:buChar char="•"/>
            </a:pPr>
            <a:r>
              <a:rPr lang="en-US" sz="3699">
                <a:solidFill>
                  <a:srgbClr val="000000"/>
                </a:solidFill>
                <a:latin typeface="Glacial Indifference"/>
                <a:ea typeface="Glacial Indifference"/>
                <a:cs typeface="Glacial Indifference"/>
                <a:sym typeface="Glacial Indifference"/>
              </a:rPr>
              <a:t>Dep</a:t>
            </a:r>
            <a:r>
              <a:rPr lang="en-US" sz="3699">
                <a:solidFill>
                  <a:srgbClr val="000000"/>
                </a:solidFill>
                <a:latin typeface="Glacial Indifference"/>
                <a:ea typeface="Glacial Indifference"/>
                <a:cs typeface="Glacial Indifference"/>
                <a:sym typeface="Glacial Indifference"/>
              </a:rPr>
              <a:t>ends on the person following the instructions.</a:t>
            </a:r>
          </a:p>
          <a:p>
            <a:pPr algn="l" marL="798829" indent="-399415" lvl="1">
              <a:lnSpc>
                <a:spcPts val="6289"/>
              </a:lnSpc>
              <a:buFont typeface="Arial"/>
              <a:buChar char="•"/>
            </a:pPr>
            <a:r>
              <a:rPr lang="en-US" sz="3699">
                <a:solidFill>
                  <a:srgbClr val="000000"/>
                </a:solidFill>
                <a:latin typeface="Glacial Indifference"/>
                <a:ea typeface="Glacial Indifference"/>
                <a:cs typeface="Glacial Indifference"/>
                <a:sym typeface="Glacial Indifference"/>
              </a:rPr>
              <a:t>Only uses voice data (can’t d</a:t>
            </a:r>
            <a:r>
              <a:rPr lang="en-US" sz="3699" strike="noStrike">
                <a:solidFill>
                  <a:srgbClr val="000000"/>
                </a:solidFill>
                <a:latin typeface="Glacial Indifference"/>
                <a:ea typeface="Glacial Indifference"/>
                <a:cs typeface="Glacial Indifference"/>
                <a:sym typeface="Glacial Indifference"/>
              </a:rPr>
              <a:t>etect other signs).</a:t>
            </a:r>
          </a:p>
        </p:txBody>
      </p:sp>
    </p:spTree>
  </p:cSld>
  <p:clrMapOvr>
    <a:masterClrMapping/>
  </p:clrMapOvr>
  <p:transition spd="fast">
    <p:fade/>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149340" y="0"/>
            <a:ext cx="5143500" cy="5143500"/>
          </a:xfrm>
          <a:custGeom>
            <a:avLst/>
            <a:gdLst/>
            <a:ahLst/>
            <a:cxnLst/>
            <a:rect r="r" b="b" t="t" l="l"/>
            <a:pathLst>
              <a:path h="5143500" w="5143500">
                <a:moveTo>
                  <a:pt x="0" y="0"/>
                </a:moveTo>
                <a:lnTo>
                  <a:pt x="5143500" y="0"/>
                </a:lnTo>
                <a:lnTo>
                  <a:pt x="5143500"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47965" y="571500"/>
            <a:ext cx="13694319" cy="942975"/>
          </a:xfrm>
          <a:prstGeom prst="rect">
            <a:avLst/>
          </a:prstGeom>
        </p:spPr>
        <p:txBody>
          <a:bodyPr anchor="t" rtlCol="false" tIns="0" lIns="0" bIns="0" rIns="0">
            <a:spAutoFit/>
          </a:bodyPr>
          <a:lstStyle/>
          <a:p>
            <a:pPr algn="ctr" marL="0" indent="0" lvl="0">
              <a:lnSpc>
                <a:spcPts val="7500"/>
              </a:lnSpc>
            </a:pPr>
            <a:r>
              <a:rPr lang="en-US" b="true" sz="6000" i="true">
                <a:solidFill>
                  <a:srgbClr val="000000"/>
                </a:solidFill>
                <a:latin typeface="Cormorant Garamond Bold Italics"/>
                <a:ea typeface="Cormorant Garamond Bold Italics"/>
                <a:cs typeface="Cormorant Garamond Bold Italics"/>
                <a:sym typeface="Cormorant Garamond Bold Italics"/>
              </a:rPr>
              <a:t>Woebot Health by (</a:t>
            </a:r>
            <a:r>
              <a:rPr lang="en-US" b="true" sz="6000" i="true" u="sng">
                <a:solidFill>
                  <a:srgbClr val="000000"/>
                </a:solidFill>
                <a:latin typeface="Cormorant Garamond Bold Italics"/>
                <a:ea typeface="Cormorant Garamond Bold Italics"/>
                <a:cs typeface="Cormorant Garamond Bold Italics"/>
                <a:sym typeface="Cormorant Garamond Bold Italics"/>
                <a:hlinkClick r:id="rId4" tooltip="https://mental.jmir.org/search?term=Kathleen%20Kara%20Fitzpatrick&amp;type=author&amp;precise=true&amp;authorlink=true"/>
              </a:rPr>
              <a:t>Kathleen Kara Fitzpatrick</a:t>
            </a:r>
            <a:r>
              <a:rPr lang="en-US" sz="6000">
                <a:solidFill>
                  <a:srgbClr val="000000"/>
                </a:solidFill>
                <a:latin typeface="Cormorant Garamond"/>
                <a:ea typeface="Cormorant Garamond"/>
                <a:cs typeface="Cormorant Garamond"/>
                <a:sym typeface="Cormorant Garamond"/>
              </a:rPr>
              <a:t>)</a:t>
            </a:r>
          </a:p>
        </p:txBody>
      </p:sp>
      <p:sp>
        <p:nvSpPr>
          <p:cNvPr name="TextBox 4" id="4"/>
          <p:cNvSpPr txBox="true"/>
          <p:nvPr/>
        </p:nvSpPr>
        <p:spPr>
          <a:xfrm rot="0">
            <a:off x="1242526" y="1166639"/>
            <a:ext cx="15730419" cy="4155145"/>
          </a:xfrm>
          <a:prstGeom prst="rect">
            <a:avLst/>
          </a:prstGeom>
        </p:spPr>
        <p:txBody>
          <a:bodyPr anchor="t" rtlCol="false" tIns="0" lIns="0" bIns="0" rIns="0">
            <a:spAutoFit/>
          </a:bodyPr>
          <a:lstStyle/>
          <a:p>
            <a:pPr algn="l">
              <a:lnSpc>
                <a:spcPts val="5584"/>
              </a:lnSpc>
            </a:pPr>
            <a:r>
              <a:rPr lang="en-US" sz="3284" u="sng" b="true">
                <a:solidFill>
                  <a:srgbClr val="000000"/>
                </a:solidFill>
                <a:latin typeface="Glacial Indifference Bold"/>
                <a:ea typeface="Glacial Indifference Bold"/>
                <a:cs typeface="Glacial Indifference Bold"/>
                <a:sym typeface="Glacial Indifference Bold"/>
              </a:rPr>
              <a:t>Overview:</a:t>
            </a:r>
          </a:p>
          <a:p>
            <a:pPr algn="l" marL="709192" indent="-354596" lvl="1">
              <a:lnSpc>
                <a:spcPts val="5584"/>
              </a:lnSpc>
              <a:buFont typeface="Arial"/>
              <a:buChar char="•"/>
            </a:pPr>
            <a:r>
              <a:rPr lang="en-US" sz="3284">
                <a:solidFill>
                  <a:srgbClr val="000000"/>
                </a:solidFill>
                <a:latin typeface="Glacial Indifference"/>
                <a:ea typeface="Glacial Indifference"/>
                <a:cs typeface="Glacial Indifference"/>
                <a:sym typeface="Glacial Indifference"/>
              </a:rPr>
              <a:t>Woebot</a:t>
            </a:r>
            <a:r>
              <a:rPr lang="en-US" sz="3284">
                <a:solidFill>
                  <a:srgbClr val="000000"/>
                </a:solidFill>
                <a:latin typeface="Glacial Indifference"/>
                <a:ea typeface="Glacial Indifference"/>
                <a:cs typeface="Glacial Indifference"/>
                <a:sym typeface="Glacial Indifference"/>
              </a:rPr>
              <a:t> is a smart chatbot that helps people with depression, anxiety, and stress.</a:t>
            </a:r>
          </a:p>
          <a:p>
            <a:pPr algn="l" marL="709192" indent="-354596" lvl="1">
              <a:lnSpc>
                <a:spcPts val="5584"/>
              </a:lnSpc>
              <a:buFont typeface="Arial"/>
              <a:buChar char="•"/>
            </a:pPr>
            <a:r>
              <a:rPr lang="en-US" sz="3284">
                <a:solidFill>
                  <a:srgbClr val="000000"/>
                </a:solidFill>
                <a:latin typeface="Glacial Indifference"/>
                <a:ea typeface="Glacial Indifference"/>
                <a:cs typeface="Glacial Indifference"/>
                <a:sym typeface="Glacial Indifference"/>
              </a:rPr>
              <a:t> It talks to users like a friend and gives support using simple tips from cognitive behavioral therapy (CBT).</a:t>
            </a:r>
          </a:p>
          <a:p>
            <a:pPr algn="l" marL="709192" indent="-354596" lvl="1">
              <a:lnSpc>
                <a:spcPts val="5584"/>
              </a:lnSpc>
              <a:buFont typeface="Arial"/>
              <a:buChar char="•"/>
            </a:pPr>
            <a:r>
              <a:rPr lang="en-US" sz="3284">
                <a:solidFill>
                  <a:srgbClr val="000000"/>
                </a:solidFill>
                <a:latin typeface="Glacial Indifference"/>
                <a:ea typeface="Glacial Indifference"/>
                <a:cs typeface="Glacial Indifference"/>
                <a:sym typeface="Glacial Indifference"/>
              </a:rPr>
              <a:t> </a:t>
            </a:r>
            <a:r>
              <a:rPr lang="en-US" sz="3284">
                <a:solidFill>
                  <a:srgbClr val="000000"/>
                </a:solidFill>
                <a:latin typeface="Glacial Indifference"/>
                <a:ea typeface="Glacial Indifference"/>
                <a:cs typeface="Glacial Indifference"/>
                <a:sym typeface="Glacial Indifference"/>
              </a:rPr>
              <a:t>It also asks how you're feeling each day and helps you manage your mood with friendly chats.</a:t>
            </a:r>
          </a:p>
        </p:txBody>
      </p:sp>
      <p:sp>
        <p:nvSpPr>
          <p:cNvPr name="TextBox 5" id="5"/>
          <p:cNvSpPr txBox="true"/>
          <p:nvPr/>
        </p:nvSpPr>
        <p:spPr>
          <a:xfrm rot="0">
            <a:off x="1242526" y="7455473"/>
            <a:ext cx="14409467" cy="2751366"/>
          </a:xfrm>
          <a:prstGeom prst="rect">
            <a:avLst/>
          </a:prstGeom>
        </p:spPr>
        <p:txBody>
          <a:bodyPr anchor="t" rtlCol="false" tIns="0" lIns="0" bIns="0" rIns="0">
            <a:spAutoFit/>
          </a:bodyPr>
          <a:lstStyle/>
          <a:p>
            <a:pPr algn="l">
              <a:lnSpc>
                <a:spcPts val="5584"/>
              </a:lnSpc>
            </a:pPr>
            <a:r>
              <a:rPr lang="en-US" sz="3284" u="sng" b="true">
                <a:solidFill>
                  <a:srgbClr val="000000"/>
                </a:solidFill>
                <a:latin typeface="Glacial Indifference Bold"/>
                <a:ea typeface="Glacial Indifference Bold"/>
                <a:cs typeface="Glacial Indifference Bold"/>
                <a:sym typeface="Glacial Indifference Bold"/>
              </a:rPr>
              <a:t>Applications:</a:t>
            </a:r>
          </a:p>
          <a:p>
            <a:pPr algn="l" marL="709198" indent="-354599" lvl="1">
              <a:lnSpc>
                <a:spcPts val="5584"/>
              </a:lnSpc>
              <a:buFont typeface="Arial"/>
              <a:buChar char="•"/>
            </a:pPr>
            <a:r>
              <a:rPr lang="en-US" sz="3284">
                <a:solidFill>
                  <a:srgbClr val="000000"/>
                </a:solidFill>
                <a:latin typeface="Glacial Indifference"/>
                <a:ea typeface="Glacial Indifference"/>
                <a:cs typeface="Glacial Indifference"/>
                <a:sym typeface="Glacial Indifference"/>
              </a:rPr>
              <a:t>Daily ch</a:t>
            </a:r>
            <a:r>
              <a:rPr lang="en-US" sz="3284">
                <a:solidFill>
                  <a:srgbClr val="000000"/>
                </a:solidFill>
                <a:latin typeface="Glacial Indifference"/>
                <a:ea typeface="Glacial Indifference"/>
                <a:cs typeface="Glacial Indifference"/>
                <a:sym typeface="Glacial Indifference"/>
              </a:rPr>
              <a:t>eck-ins and mood tracking.</a:t>
            </a:r>
          </a:p>
          <a:p>
            <a:pPr algn="l" marL="709198" indent="-354599" lvl="1">
              <a:lnSpc>
                <a:spcPts val="5584"/>
              </a:lnSpc>
              <a:buFont typeface="Arial"/>
              <a:buChar char="•"/>
            </a:pPr>
            <a:r>
              <a:rPr lang="en-US" sz="3284">
                <a:solidFill>
                  <a:srgbClr val="000000"/>
                </a:solidFill>
                <a:latin typeface="Glacial Indifference"/>
                <a:ea typeface="Glacial Indifference"/>
                <a:cs typeface="Glacial Indifference"/>
                <a:sym typeface="Glacial Indifference"/>
              </a:rPr>
              <a:t>Early detection and support for depression and anxiety.</a:t>
            </a:r>
          </a:p>
          <a:p>
            <a:pPr algn="l" marL="709198" indent="-354599" lvl="1">
              <a:lnSpc>
                <a:spcPts val="5584"/>
              </a:lnSpc>
              <a:buFont typeface="Arial"/>
              <a:buChar char="•"/>
            </a:pPr>
            <a:r>
              <a:rPr lang="en-US" sz="3284">
                <a:solidFill>
                  <a:srgbClr val="000000"/>
                </a:solidFill>
                <a:latin typeface="Glacial Indifference"/>
                <a:ea typeface="Glacial Indifference"/>
                <a:cs typeface="Glacial Indifference"/>
                <a:sym typeface="Glacial Indifference"/>
              </a:rPr>
              <a:t>P</a:t>
            </a:r>
            <a:r>
              <a:rPr lang="en-US" sz="3284">
                <a:solidFill>
                  <a:srgbClr val="000000"/>
                </a:solidFill>
                <a:latin typeface="Glacial Indifference"/>
                <a:ea typeface="Glacial Indifference"/>
                <a:cs typeface="Glacial Indifference"/>
                <a:sym typeface="Glacial Indifference"/>
              </a:rPr>
              <a:t>ersonalized mental h</a:t>
            </a:r>
            <a:r>
              <a:rPr lang="en-US" sz="3284" strike="noStrike">
                <a:solidFill>
                  <a:srgbClr val="000000"/>
                </a:solidFill>
                <a:latin typeface="Glacial Indifference"/>
                <a:ea typeface="Glacial Indifference"/>
                <a:cs typeface="Glacial Indifference"/>
                <a:sym typeface="Glacial Indifference"/>
              </a:rPr>
              <a:t>ealth support via mobile app.</a:t>
            </a:r>
          </a:p>
        </p:txBody>
      </p:sp>
      <p:sp>
        <p:nvSpPr>
          <p:cNvPr name="TextBox 6" id="6"/>
          <p:cNvSpPr txBox="true"/>
          <p:nvPr/>
        </p:nvSpPr>
        <p:spPr>
          <a:xfrm rot="0">
            <a:off x="1242526" y="5169383"/>
            <a:ext cx="14409467" cy="2049479"/>
          </a:xfrm>
          <a:prstGeom prst="rect">
            <a:avLst/>
          </a:prstGeom>
        </p:spPr>
        <p:txBody>
          <a:bodyPr anchor="t" rtlCol="false" tIns="0" lIns="0" bIns="0" rIns="0">
            <a:spAutoFit/>
          </a:bodyPr>
          <a:lstStyle/>
          <a:p>
            <a:pPr algn="l">
              <a:lnSpc>
                <a:spcPts val="5584"/>
              </a:lnSpc>
            </a:pPr>
            <a:r>
              <a:rPr lang="en-US" sz="3284" u="sng" b="true">
                <a:solidFill>
                  <a:srgbClr val="000000"/>
                </a:solidFill>
                <a:latin typeface="Glacial Indifference Bold"/>
                <a:ea typeface="Glacial Indifference Bold"/>
                <a:cs typeface="Glacial Indifference Bold"/>
                <a:sym typeface="Glacial Indifference Bold"/>
              </a:rPr>
              <a:t>Model Type:</a:t>
            </a:r>
          </a:p>
          <a:p>
            <a:pPr algn="l" marL="709192" indent="-354596" lvl="1">
              <a:lnSpc>
                <a:spcPts val="5584"/>
              </a:lnSpc>
              <a:buFont typeface="Arial"/>
              <a:buChar char="•"/>
            </a:pPr>
            <a:r>
              <a:rPr lang="en-US" sz="3284">
                <a:solidFill>
                  <a:srgbClr val="000000"/>
                </a:solidFill>
                <a:latin typeface="Glacial Indifference"/>
                <a:ea typeface="Glacial Indifference"/>
                <a:cs typeface="Glacial Indifference"/>
                <a:sym typeface="Glacial Indifference"/>
              </a:rPr>
              <a:t>Uses NLP and rule-based conversation models. Trained with psychological frameworks like CBT</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21</a:t>
            </a:r>
          </a:p>
        </p:txBody>
      </p:sp>
    </p:spTree>
  </p:cSld>
  <p:clrMapOvr>
    <a:masterClrMapping/>
  </p:clrMapOvr>
  <p:transition spd="fast">
    <p:push dir="l"/>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313671" y="0"/>
            <a:ext cx="5143500" cy="5143500"/>
          </a:xfrm>
          <a:custGeom>
            <a:avLst/>
            <a:gdLst/>
            <a:ahLst/>
            <a:cxnLst/>
            <a:rect r="r" b="b" t="t" l="l"/>
            <a:pathLst>
              <a:path h="5143500" w="5143500">
                <a:moveTo>
                  <a:pt x="0" y="0"/>
                </a:moveTo>
                <a:lnTo>
                  <a:pt x="5143500" y="0"/>
                </a:lnTo>
                <a:lnTo>
                  <a:pt x="5143500"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47965" y="571500"/>
            <a:ext cx="13694319" cy="942975"/>
          </a:xfrm>
          <a:prstGeom prst="rect">
            <a:avLst/>
          </a:prstGeom>
        </p:spPr>
        <p:txBody>
          <a:bodyPr anchor="t" rtlCol="false" tIns="0" lIns="0" bIns="0" rIns="0">
            <a:spAutoFit/>
          </a:bodyPr>
          <a:lstStyle/>
          <a:p>
            <a:pPr algn="ctr" marL="0" indent="0" lvl="0">
              <a:lnSpc>
                <a:spcPts val="7500"/>
              </a:lnSpc>
            </a:pPr>
            <a:r>
              <a:rPr lang="en-US" b="true" sz="6000" i="true">
                <a:solidFill>
                  <a:srgbClr val="000000"/>
                </a:solidFill>
                <a:latin typeface="Cormorant Garamond Bold Italics"/>
                <a:ea typeface="Cormorant Garamond Bold Italics"/>
                <a:cs typeface="Cormorant Garamond Bold Italics"/>
                <a:sym typeface="Cormorant Garamond Bold Italics"/>
              </a:rPr>
              <a:t>Woebot Study Summary </a:t>
            </a:r>
          </a:p>
        </p:txBody>
      </p:sp>
      <p:sp>
        <p:nvSpPr>
          <p:cNvPr name="TextBox 4" id="4"/>
          <p:cNvSpPr txBox="true"/>
          <p:nvPr/>
        </p:nvSpPr>
        <p:spPr>
          <a:xfrm rot="0">
            <a:off x="1513592" y="1681704"/>
            <a:ext cx="15260817" cy="2703058"/>
          </a:xfrm>
          <a:prstGeom prst="rect">
            <a:avLst/>
          </a:prstGeom>
        </p:spPr>
        <p:txBody>
          <a:bodyPr anchor="t" rtlCol="false" tIns="0" lIns="0" bIns="0" rIns="0">
            <a:spAutoFit/>
          </a:bodyPr>
          <a:lstStyle/>
          <a:p>
            <a:pPr algn="l">
              <a:lnSpc>
                <a:spcPts val="5407"/>
              </a:lnSpc>
            </a:pPr>
            <a:r>
              <a:rPr lang="en-US" sz="3180" u="sng" b="true">
                <a:solidFill>
                  <a:srgbClr val="000000"/>
                </a:solidFill>
                <a:latin typeface="Glacial Indifference Bold"/>
                <a:ea typeface="Glacial Indifference Bold"/>
                <a:cs typeface="Glacial Indifference Bold"/>
                <a:sym typeface="Glacial Indifference Bold"/>
              </a:rPr>
              <a:t>Study Summary (JMIR, 2017):</a:t>
            </a:r>
          </a:p>
          <a:p>
            <a:pPr algn="l">
              <a:lnSpc>
                <a:spcPts val="5407"/>
              </a:lnSpc>
            </a:pPr>
            <a:r>
              <a:rPr lang="en-US" sz="3180">
                <a:solidFill>
                  <a:srgbClr val="000000"/>
                </a:solidFill>
                <a:latin typeface="Glacial Indifference"/>
                <a:ea typeface="Glacial Indifference"/>
                <a:cs typeface="Glacial Indifference"/>
                <a:sym typeface="Glacial Indifference"/>
              </a:rPr>
              <a:t>A study of 70 college students showed that those who used Woebot reported a significant decrease in depres</a:t>
            </a:r>
            <a:r>
              <a:rPr lang="en-US" sz="3180">
                <a:solidFill>
                  <a:srgbClr val="000000"/>
                </a:solidFill>
                <a:latin typeface="Glacial Indifference"/>
                <a:ea typeface="Glacial Indifference"/>
                <a:cs typeface="Glacial Indifference"/>
                <a:sym typeface="Glacial Indifference"/>
              </a:rPr>
              <a:t>sion sy</a:t>
            </a:r>
            <a:r>
              <a:rPr lang="en-US" sz="3180">
                <a:solidFill>
                  <a:srgbClr val="000000"/>
                </a:solidFill>
                <a:latin typeface="Glacial Indifference"/>
                <a:ea typeface="Glacial Indifference"/>
                <a:cs typeface="Glacial Indifference"/>
                <a:sym typeface="Glacial Indifference"/>
              </a:rPr>
              <a:t>mptoms after 2 weeks compared to the control group. Users found it engaging and easy to use.</a:t>
            </a:r>
          </a:p>
        </p:txBody>
      </p:sp>
      <p:sp>
        <p:nvSpPr>
          <p:cNvPr name="TextBox 5" id="5"/>
          <p:cNvSpPr txBox="true"/>
          <p:nvPr/>
        </p:nvSpPr>
        <p:spPr>
          <a:xfrm rot="0">
            <a:off x="1288876" y="4486481"/>
            <a:ext cx="15184387" cy="2923532"/>
          </a:xfrm>
          <a:prstGeom prst="rect">
            <a:avLst/>
          </a:prstGeom>
        </p:spPr>
        <p:txBody>
          <a:bodyPr anchor="t" rtlCol="false" tIns="0" lIns="0" bIns="0" rIns="0">
            <a:spAutoFit/>
          </a:bodyPr>
          <a:lstStyle/>
          <a:p>
            <a:pPr algn="l">
              <a:lnSpc>
                <a:spcPts val="5884"/>
              </a:lnSpc>
            </a:pPr>
            <a:r>
              <a:rPr lang="en-US" sz="3461" b="true">
                <a:solidFill>
                  <a:srgbClr val="000000"/>
                </a:solidFill>
                <a:latin typeface="Glacial Indifference Bold"/>
                <a:ea typeface="Glacial Indifference Bold"/>
                <a:cs typeface="Glacial Indifference Bold"/>
                <a:sym typeface="Glacial Indifference Bold"/>
              </a:rPr>
              <a:t>Strengths:</a:t>
            </a:r>
          </a:p>
          <a:p>
            <a:pPr algn="l" marL="747331" indent="-373665" lvl="1">
              <a:lnSpc>
                <a:spcPts val="5884"/>
              </a:lnSpc>
              <a:buFont typeface="Arial"/>
              <a:buChar char="•"/>
            </a:pPr>
            <a:r>
              <a:rPr lang="en-US" sz="3461">
                <a:solidFill>
                  <a:srgbClr val="000000"/>
                </a:solidFill>
                <a:latin typeface="Glacial Indifference"/>
                <a:ea typeface="Glacial Indifference"/>
                <a:cs typeface="Glacial Indifference"/>
                <a:sym typeface="Glacial Indifference"/>
              </a:rPr>
              <a:t>Easily accessible through smartphones.</a:t>
            </a:r>
          </a:p>
          <a:p>
            <a:pPr algn="l" marL="747331" indent="-373665" lvl="1">
              <a:lnSpc>
                <a:spcPts val="5884"/>
              </a:lnSpc>
              <a:buFont typeface="Arial"/>
              <a:buChar char="•"/>
            </a:pPr>
            <a:r>
              <a:rPr lang="en-US" sz="3461">
                <a:solidFill>
                  <a:srgbClr val="000000"/>
                </a:solidFill>
                <a:latin typeface="Glacial Indifference"/>
                <a:ea typeface="Glacial Indifference"/>
                <a:cs typeface="Glacial Indifference"/>
                <a:sym typeface="Glacial Indifference"/>
              </a:rPr>
              <a:t>Focuses direct</a:t>
            </a:r>
            <a:r>
              <a:rPr lang="en-US" sz="3461">
                <a:solidFill>
                  <a:srgbClr val="000000"/>
                </a:solidFill>
                <a:latin typeface="Glacial Indifference"/>
                <a:ea typeface="Glacial Indifference"/>
                <a:cs typeface="Glacial Indifference"/>
                <a:sym typeface="Glacial Indifference"/>
              </a:rPr>
              <a:t>ly on anxiety</a:t>
            </a:r>
            <a:r>
              <a:rPr lang="en-US" sz="3461">
                <a:solidFill>
                  <a:srgbClr val="000000"/>
                </a:solidFill>
                <a:latin typeface="Glacial Indifference"/>
                <a:ea typeface="Glacial Indifference"/>
                <a:cs typeface="Glacial Indifference"/>
                <a:sym typeface="Glacial Indifference"/>
              </a:rPr>
              <a:t> and depression.</a:t>
            </a:r>
          </a:p>
          <a:p>
            <a:pPr algn="l" marL="747331" indent="-373665" lvl="1">
              <a:lnSpc>
                <a:spcPts val="5884"/>
              </a:lnSpc>
              <a:buFont typeface="Arial"/>
              <a:buChar char="•"/>
            </a:pPr>
            <a:r>
              <a:rPr lang="en-US" sz="3461">
                <a:solidFill>
                  <a:srgbClr val="000000"/>
                </a:solidFill>
                <a:latin typeface="Glacial Indifference"/>
                <a:ea typeface="Glacial Indifference"/>
                <a:cs typeface="Glacial Indifference"/>
                <a:sym typeface="Glacial Indifference"/>
              </a:rPr>
              <a:t>Based on clinically proven CBT techniques.</a:t>
            </a:r>
          </a:p>
        </p:txBody>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22</a:t>
            </a:r>
          </a:p>
        </p:txBody>
      </p:sp>
      <p:sp>
        <p:nvSpPr>
          <p:cNvPr name="TextBox 7" id="7"/>
          <p:cNvSpPr txBox="true"/>
          <p:nvPr/>
        </p:nvSpPr>
        <p:spPr>
          <a:xfrm rot="0">
            <a:off x="1513592" y="7238563"/>
            <a:ext cx="15184387" cy="2170550"/>
          </a:xfrm>
          <a:prstGeom prst="rect">
            <a:avLst/>
          </a:prstGeom>
        </p:spPr>
        <p:txBody>
          <a:bodyPr anchor="t" rtlCol="false" tIns="0" lIns="0" bIns="0" rIns="0">
            <a:spAutoFit/>
          </a:bodyPr>
          <a:lstStyle/>
          <a:p>
            <a:pPr algn="l">
              <a:lnSpc>
                <a:spcPts val="5884"/>
              </a:lnSpc>
            </a:pPr>
            <a:r>
              <a:rPr lang="en-US" sz="3461" u="sng" b="true">
                <a:solidFill>
                  <a:srgbClr val="000000"/>
                </a:solidFill>
                <a:latin typeface="Glacial Indifference Bold"/>
                <a:ea typeface="Glacial Indifference Bold"/>
                <a:cs typeface="Glacial Indifference Bold"/>
                <a:sym typeface="Glacial Indifference Bold"/>
              </a:rPr>
              <a:t>Limitations:</a:t>
            </a:r>
          </a:p>
          <a:p>
            <a:pPr algn="l" marL="747337" indent="-373669" lvl="1">
              <a:lnSpc>
                <a:spcPts val="5884"/>
              </a:lnSpc>
              <a:buFont typeface="Arial"/>
              <a:buChar char="•"/>
            </a:pPr>
            <a:r>
              <a:rPr lang="en-US" sz="3461">
                <a:solidFill>
                  <a:srgbClr val="000000"/>
                </a:solidFill>
                <a:latin typeface="Glacial Indifference"/>
                <a:ea typeface="Glacial Indifference"/>
                <a:cs typeface="Glacial Indifference"/>
                <a:sym typeface="Glacial Indifference"/>
              </a:rPr>
              <a:t>No</a:t>
            </a:r>
            <a:r>
              <a:rPr lang="en-US" sz="3461">
                <a:solidFill>
                  <a:srgbClr val="000000"/>
                </a:solidFill>
                <a:latin typeface="Glacial Indifference"/>
                <a:ea typeface="Glacial Indifference"/>
                <a:cs typeface="Glacial Indifference"/>
                <a:sym typeface="Glacial Indifference"/>
              </a:rPr>
              <a:t>t a replacement for therapists.</a:t>
            </a:r>
          </a:p>
          <a:p>
            <a:pPr algn="l" marL="747337" indent="-373669" lvl="1">
              <a:lnSpc>
                <a:spcPts val="5884"/>
              </a:lnSpc>
              <a:buFont typeface="Arial"/>
              <a:buChar char="•"/>
            </a:pPr>
            <a:r>
              <a:rPr lang="en-US" sz="3461">
                <a:solidFill>
                  <a:srgbClr val="000000"/>
                </a:solidFill>
                <a:latin typeface="Glacial Indifference"/>
                <a:ea typeface="Glacial Indifference"/>
                <a:cs typeface="Glacial Indifference"/>
                <a:sym typeface="Glacial Indifference"/>
              </a:rPr>
              <a:t>Rule-based</a:t>
            </a:r>
            <a:r>
              <a:rPr lang="en-US" sz="3461">
                <a:solidFill>
                  <a:srgbClr val="000000"/>
                </a:solidFill>
                <a:latin typeface="Glacial Indifference"/>
                <a:ea typeface="Glacial Indifference"/>
                <a:cs typeface="Glacial Indifference"/>
                <a:sym typeface="Glacial Indifference"/>
              </a:rPr>
              <a:t> responses can feel rep</a:t>
            </a:r>
            <a:r>
              <a:rPr lang="en-US" sz="3461" strike="noStrike">
                <a:solidFill>
                  <a:srgbClr val="000000"/>
                </a:solidFill>
                <a:latin typeface="Glacial Indifference"/>
                <a:ea typeface="Glacial Indifference"/>
                <a:cs typeface="Glacial Indifference"/>
                <a:sym typeface="Glacial Indifference"/>
              </a:rPr>
              <a:t>etitive over time.</a:t>
            </a:r>
          </a:p>
        </p:txBody>
      </p:sp>
    </p:spTree>
  </p:cSld>
  <p:clrMapOvr>
    <a:masterClrMapping/>
  </p:clrMapOvr>
  <p:transition spd="fast">
    <p:push dir="l"/>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412270" y="0"/>
            <a:ext cx="5143500" cy="5143500"/>
          </a:xfrm>
          <a:custGeom>
            <a:avLst/>
            <a:gdLst/>
            <a:ahLst/>
            <a:cxnLst/>
            <a:rect r="r" b="b" t="t" l="l"/>
            <a:pathLst>
              <a:path h="5143500" w="5143500">
                <a:moveTo>
                  <a:pt x="0" y="0"/>
                </a:moveTo>
                <a:lnTo>
                  <a:pt x="5143500" y="0"/>
                </a:lnTo>
                <a:lnTo>
                  <a:pt x="5143500"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47965" y="571500"/>
            <a:ext cx="13694319" cy="942975"/>
          </a:xfrm>
          <a:prstGeom prst="rect">
            <a:avLst/>
          </a:prstGeom>
        </p:spPr>
        <p:txBody>
          <a:bodyPr anchor="t" rtlCol="false" tIns="0" lIns="0" bIns="0" rIns="0">
            <a:spAutoFit/>
          </a:bodyPr>
          <a:lstStyle/>
          <a:p>
            <a:pPr algn="ctr" marL="0" indent="0" lvl="0">
              <a:lnSpc>
                <a:spcPts val="7500"/>
              </a:lnSpc>
            </a:pPr>
            <a:r>
              <a:rPr lang="en-US" b="true" sz="6000" i="true">
                <a:solidFill>
                  <a:srgbClr val="000000"/>
                </a:solidFill>
                <a:latin typeface="Cormorant Garamond Bold Italics"/>
                <a:ea typeface="Cormorant Garamond Bold Italics"/>
                <a:cs typeface="Cormorant Garamond Bold Italics"/>
                <a:sym typeface="Cormorant Garamond Bold Italics"/>
              </a:rPr>
              <a:t>MHDeep by (arXiv)</a:t>
            </a:r>
          </a:p>
        </p:txBody>
      </p:sp>
      <p:sp>
        <p:nvSpPr>
          <p:cNvPr name="TextBox 4" id="4"/>
          <p:cNvSpPr txBox="true"/>
          <p:nvPr/>
        </p:nvSpPr>
        <p:spPr>
          <a:xfrm rot="0">
            <a:off x="1103752" y="1343025"/>
            <a:ext cx="16312296" cy="3889483"/>
          </a:xfrm>
          <a:prstGeom prst="rect">
            <a:avLst/>
          </a:prstGeom>
        </p:spPr>
        <p:txBody>
          <a:bodyPr anchor="t" rtlCol="false" tIns="0" lIns="0" bIns="0" rIns="0">
            <a:spAutoFit/>
          </a:bodyPr>
          <a:lstStyle/>
          <a:p>
            <a:pPr algn="l">
              <a:lnSpc>
                <a:spcPts val="6289"/>
              </a:lnSpc>
            </a:pPr>
            <a:r>
              <a:rPr lang="en-US" sz="3699" u="sng" b="true">
                <a:solidFill>
                  <a:srgbClr val="000000"/>
                </a:solidFill>
                <a:latin typeface="Glacial Indifference Bold"/>
                <a:ea typeface="Glacial Indifference Bold"/>
                <a:cs typeface="Glacial Indifference Bold"/>
                <a:sym typeface="Glacial Indifference Bold"/>
              </a:rPr>
              <a:t>Overview:</a:t>
            </a:r>
          </a:p>
          <a:p>
            <a:pPr algn="l" marL="798823" indent="-399411" lvl="1">
              <a:lnSpc>
                <a:spcPts val="6289"/>
              </a:lnSpc>
              <a:buFont typeface="Arial"/>
              <a:buChar char="•"/>
            </a:pPr>
            <a:r>
              <a:rPr lang="en-US" sz="3699">
                <a:solidFill>
                  <a:srgbClr val="000000"/>
                </a:solidFill>
                <a:latin typeface="Glacial Indifference"/>
                <a:ea typeface="Glacial Indifference"/>
                <a:cs typeface="Glacial Indifference"/>
                <a:sym typeface="Glacial Indifference"/>
              </a:rPr>
              <a:t>MHDeep detect</a:t>
            </a:r>
            <a:r>
              <a:rPr lang="en-US" sz="3699">
                <a:solidFill>
                  <a:srgbClr val="000000"/>
                </a:solidFill>
                <a:latin typeface="Glacial Indifference"/>
                <a:ea typeface="Glacial Indifference"/>
                <a:cs typeface="Glacial Indifference"/>
                <a:sym typeface="Glacial Indifference"/>
              </a:rPr>
              <a:t>s mental health problems (like depression, bipolar disorder) using wearable devices (smartwatches).</a:t>
            </a:r>
          </a:p>
          <a:p>
            <a:pPr algn="l" marL="798823" indent="-399411" lvl="1">
              <a:lnSpc>
                <a:spcPts val="6289"/>
              </a:lnSpc>
              <a:buFont typeface="Arial"/>
              <a:buChar char="•"/>
            </a:pPr>
            <a:r>
              <a:rPr lang="en-US" sz="3699">
                <a:solidFill>
                  <a:srgbClr val="000000"/>
                </a:solidFill>
                <a:latin typeface="Glacial Indifference"/>
                <a:ea typeface="Glacial Indifference"/>
                <a:cs typeface="Glacial Indifference"/>
                <a:sym typeface="Glacial Indifference"/>
              </a:rPr>
              <a:t>It tracks things like heart rate and movement to monitor mental health continuously.</a:t>
            </a:r>
          </a:p>
        </p:txBody>
      </p:sp>
      <p:sp>
        <p:nvSpPr>
          <p:cNvPr name="TextBox 5" id="5"/>
          <p:cNvSpPr txBox="true"/>
          <p:nvPr/>
        </p:nvSpPr>
        <p:spPr>
          <a:xfrm rot="0">
            <a:off x="1028700" y="7369349"/>
            <a:ext cx="16230600" cy="2308289"/>
          </a:xfrm>
          <a:prstGeom prst="rect">
            <a:avLst/>
          </a:prstGeom>
        </p:spPr>
        <p:txBody>
          <a:bodyPr anchor="t" rtlCol="false" tIns="0" lIns="0" bIns="0" rIns="0">
            <a:spAutoFit/>
          </a:bodyPr>
          <a:lstStyle/>
          <a:p>
            <a:pPr algn="l">
              <a:lnSpc>
                <a:spcPts val="6289"/>
              </a:lnSpc>
            </a:pPr>
            <a:r>
              <a:rPr lang="en-US" sz="3699" u="sng" b="true">
                <a:solidFill>
                  <a:srgbClr val="000000"/>
                </a:solidFill>
                <a:latin typeface="Glacial Indifference Bold"/>
                <a:ea typeface="Glacial Indifference Bold"/>
                <a:cs typeface="Glacial Indifference Bold"/>
                <a:sym typeface="Glacial Indifference Bold"/>
              </a:rPr>
              <a:t>Applications:</a:t>
            </a:r>
          </a:p>
          <a:p>
            <a:pPr algn="l" marL="798829" indent="-399415" lvl="1">
              <a:lnSpc>
                <a:spcPts val="6289"/>
              </a:lnSpc>
              <a:buFont typeface="Arial"/>
              <a:buChar char="•"/>
            </a:pPr>
            <a:r>
              <a:rPr lang="en-US" sz="3699">
                <a:solidFill>
                  <a:srgbClr val="000000"/>
                </a:solidFill>
                <a:latin typeface="Glacial Indifference"/>
                <a:ea typeface="Glacial Indifference"/>
                <a:cs typeface="Glacial Indifference"/>
                <a:sym typeface="Glacial Indifference"/>
              </a:rPr>
              <a:t>H</a:t>
            </a:r>
            <a:r>
              <a:rPr lang="en-US" sz="3699">
                <a:solidFill>
                  <a:srgbClr val="000000"/>
                </a:solidFill>
                <a:latin typeface="Glacial Indifference"/>
                <a:ea typeface="Glacial Indifference"/>
                <a:cs typeface="Glacial Indifference"/>
                <a:sym typeface="Glacial Indifference"/>
              </a:rPr>
              <a:t>elps detect mental health problems early.</a:t>
            </a:r>
          </a:p>
          <a:p>
            <a:pPr algn="l" marL="798829" indent="-399415" lvl="1">
              <a:lnSpc>
                <a:spcPts val="6289"/>
              </a:lnSpc>
              <a:buFont typeface="Arial"/>
              <a:buChar char="•"/>
            </a:pPr>
            <a:r>
              <a:rPr lang="en-US" sz="3699">
                <a:solidFill>
                  <a:srgbClr val="000000"/>
                </a:solidFill>
                <a:latin typeface="Glacial Indifference"/>
                <a:ea typeface="Glacial Indifference"/>
                <a:cs typeface="Glacial Indifference"/>
                <a:sym typeface="Glacial Indifference"/>
              </a:rPr>
              <a:t>Mo</a:t>
            </a:r>
            <a:r>
              <a:rPr lang="en-US" sz="3699">
                <a:solidFill>
                  <a:srgbClr val="000000"/>
                </a:solidFill>
                <a:latin typeface="Glacial Indifference"/>
                <a:ea typeface="Glacial Indifference"/>
                <a:cs typeface="Glacial Indifference"/>
                <a:sym typeface="Glacial Indifference"/>
              </a:rPr>
              <a:t>nitors h</a:t>
            </a:r>
            <a:r>
              <a:rPr lang="en-US" sz="3699" strike="noStrike">
                <a:solidFill>
                  <a:srgbClr val="000000"/>
                </a:solidFill>
                <a:latin typeface="Glacial Indifference"/>
                <a:ea typeface="Glacial Indifference"/>
                <a:cs typeface="Glacial Indifference"/>
                <a:sym typeface="Glacial Indifference"/>
              </a:rPr>
              <a:t>ealth using smartwatches or smartphones.</a:t>
            </a:r>
          </a:p>
        </p:txBody>
      </p:sp>
      <p:sp>
        <p:nvSpPr>
          <p:cNvPr name="TextBox 6" id="6"/>
          <p:cNvSpPr txBox="true"/>
          <p:nvPr/>
        </p:nvSpPr>
        <p:spPr>
          <a:xfrm rot="0">
            <a:off x="1028700" y="5061058"/>
            <a:ext cx="16230600" cy="2308291"/>
          </a:xfrm>
          <a:prstGeom prst="rect">
            <a:avLst/>
          </a:prstGeom>
        </p:spPr>
        <p:txBody>
          <a:bodyPr anchor="t" rtlCol="false" tIns="0" lIns="0" bIns="0" rIns="0">
            <a:spAutoFit/>
          </a:bodyPr>
          <a:lstStyle/>
          <a:p>
            <a:pPr algn="l">
              <a:lnSpc>
                <a:spcPts val="6289"/>
              </a:lnSpc>
            </a:pPr>
            <a:r>
              <a:rPr lang="en-US" sz="3699" u="sng" b="true">
                <a:solidFill>
                  <a:srgbClr val="000000"/>
                </a:solidFill>
                <a:latin typeface="Glacial Indifference Bold"/>
                <a:ea typeface="Glacial Indifference Bold"/>
                <a:cs typeface="Glacial Indifference Bold"/>
                <a:sym typeface="Glacial Indifference Bold"/>
              </a:rPr>
              <a:t>Model Type:</a:t>
            </a:r>
          </a:p>
          <a:p>
            <a:pPr algn="l" marL="798823" indent="-399411" lvl="1">
              <a:lnSpc>
                <a:spcPts val="6289"/>
              </a:lnSpc>
              <a:buFont typeface="Arial"/>
              <a:buChar char="•"/>
            </a:pPr>
            <a:r>
              <a:rPr lang="en-US" sz="3699">
                <a:solidFill>
                  <a:srgbClr val="000000"/>
                </a:solidFill>
                <a:latin typeface="Glacial Indifference"/>
                <a:ea typeface="Glacial Indifference"/>
                <a:cs typeface="Glacial Indifference"/>
                <a:sym typeface="Glacial Indifference"/>
              </a:rPr>
              <a:t>Uses neural networks like RNNs, CNNs, and transformers to analyze data from wearables.</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23</a:t>
            </a:r>
          </a:p>
        </p:txBody>
      </p:sp>
    </p:spTree>
  </p:cSld>
  <p:clrMapOvr>
    <a:masterClrMapping/>
  </p:clrMapOvr>
  <p:transition spd="fast">
    <p:fade/>
  </p:transition>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716250" y="0"/>
            <a:ext cx="5143500" cy="5143500"/>
          </a:xfrm>
          <a:custGeom>
            <a:avLst/>
            <a:gdLst/>
            <a:ahLst/>
            <a:cxnLst/>
            <a:rect r="r" b="b" t="t" l="l"/>
            <a:pathLst>
              <a:path h="5143500" w="5143500">
                <a:moveTo>
                  <a:pt x="0" y="0"/>
                </a:moveTo>
                <a:lnTo>
                  <a:pt x="5143500" y="0"/>
                </a:lnTo>
                <a:lnTo>
                  <a:pt x="5143500"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47965" y="571500"/>
            <a:ext cx="13694319" cy="942975"/>
          </a:xfrm>
          <a:prstGeom prst="rect">
            <a:avLst/>
          </a:prstGeom>
        </p:spPr>
        <p:txBody>
          <a:bodyPr anchor="t" rtlCol="false" tIns="0" lIns="0" bIns="0" rIns="0">
            <a:spAutoFit/>
          </a:bodyPr>
          <a:lstStyle/>
          <a:p>
            <a:pPr algn="ctr" marL="0" indent="0" lvl="0">
              <a:lnSpc>
                <a:spcPts val="7500"/>
              </a:lnSpc>
            </a:pPr>
            <a:r>
              <a:rPr lang="en-US" b="true" sz="6000" i="true">
                <a:solidFill>
                  <a:srgbClr val="000000"/>
                </a:solidFill>
                <a:latin typeface="Cormorant Garamond Bold Italics"/>
                <a:ea typeface="Cormorant Garamond Bold Italics"/>
                <a:cs typeface="Cormorant Garamond Bold Italics"/>
                <a:sym typeface="Cormorant Garamond Bold Italics"/>
              </a:rPr>
              <a:t>MHDeep Study Summary</a:t>
            </a:r>
          </a:p>
        </p:txBody>
      </p:sp>
      <p:sp>
        <p:nvSpPr>
          <p:cNvPr name="TextBox 4" id="4"/>
          <p:cNvSpPr txBox="true"/>
          <p:nvPr/>
        </p:nvSpPr>
        <p:spPr>
          <a:xfrm rot="0">
            <a:off x="1303438" y="1578696"/>
            <a:ext cx="15681123" cy="2764960"/>
          </a:xfrm>
          <a:prstGeom prst="rect">
            <a:avLst/>
          </a:prstGeom>
        </p:spPr>
        <p:txBody>
          <a:bodyPr anchor="t" rtlCol="false" tIns="0" lIns="0" bIns="0" rIns="0">
            <a:spAutoFit/>
          </a:bodyPr>
          <a:lstStyle/>
          <a:p>
            <a:pPr algn="l">
              <a:lnSpc>
                <a:spcPts val="5556"/>
              </a:lnSpc>
            </a:pPr>
            <a:r>
              <a:rPr lang="en-US" sz="3268" u="sng" b="true">
                <a:solidFill>
                  <a:srgbClr val="000000"/>
                </a:solidFill>
                <a:latin typeface="Glacial Indifference Bold"/>
                <a:ea typeface="Glacial Indifference Bold"/>
                <a:cs typeface="Glacial Indifference Bold"/>
                <a:sym typeface="Glacial Indifference Bold"/>
              </a:rPr>
              <a:t>Study Summary (arXiv, 2021):</a:t>
            </a:r>
          </a:p>
          <a:p>
            <a:pPr algn="l" marL="705652" indent="-352826" lvl="1">
              <a:lnSpc>
                <a:spcPts val="5556"/>
              </a:lnSpc>
              <a:buFont typeface="Arial"/>
              <a:buChar char="•"/>
            </a:pPr>
            <a:r>
              <a:rPr lang="en-US" sz="3268">
                <a:solidFill>
                  <a:srgbClr val="000000"/>
                </a:solidFill>
                <a:latin typeface="Glacial Indifference"/>
                <a:ea typeface="Glacial Indifference"/>
                <a:cs typeface="Glacial Indifference"/>
                <a:sym typeface="Glacial Indifference"/>
              </a:rPr>
              <a:t>Tested on 74 people using smartwatches for 1.5 hours of data.</a:t>
            </a:r>
          </a:p>
          <a:p>
            <a:pPr algn="l" marL="705652" indent="-352826" lvl="1">
              <a:lnSpc>
                <a:spcPts val="5556"/>
              </a:lnSpc>
              <a:buFont typeface="Arial"/>
              <a:buChar char="•"/>
            </a:pPr>
            <a:r>
              <a:rPr lang="en-US" sz="3268">
                <a:solidFill>
                  <a:srgbClr val="000000"/>
                </a:solidFill>
                <a:latin typeface="Glacial Indifference"/>
                <a:ea typeface="Glacial Indifference"/>
                <a:cs typeface="Glacial Indifference"/>
                <a:sym typeface="Glacial Indifference"/>
              </a:rPr>
              <a:t>Achieve</a:t>
            </a:r>
            <a:r>
              <a:rPr lang="en-US" sz="3268">
                <a:solidFill>
                  <a:srgbClr val="000000"/>
                </a:solidFill>
                <a:latin typeface="Glacial Indifference"/>
                <a:ea typeface="Glacial Indifference"/>
                <a:cs typeface="Glacial Indifference"/>
                <a:sym typeface="Glacial Indifference"/>
              </a:rPr>
              <a:t>d</a:t>
            </a:r>
            <a:r>
              <a:rPr lang="en-US" sz="3268">
                <a:solidFill>
                  <a:srgbClr val="000000"/>
                </a:solidFill>
                <a:latin typeface="Glacial Indifference"/>
                <a:ea typeface="Glacial Indifference"/>
                <a:cs typeface="Glacial Indifference"/>
                <a:sym typeface="Glacial Indifference"/>
              </a:rPr>
              <a:t> 100% accuracy in detecting depression and other disorders in some cases.</a:t>
            </a:r>
          </a:p>
          <a:p>
            <a:pPr algn="l" marL="705652" indent="-352826" lvl="1">
              <a:lnSpc>
                <a:spcPts val="5556"/>
              </a:lnSpc>
              <a:buFont typeface="Arial"/>
              <a:buChar char="•"/>
            </a:pPr>
            <a:r>
              <a:rPr lang="en-US" sz="3268">
                <a:solidFill>
                  <a:srgbClr val="000000"/>
                </a:solidFill>
                <a:latin typeface="Glacial Indifference"/>
                <a:ea typeface="Glacial Indifference"/>
                <a:cs typeface="Glacial Indifference"/>
                <a:sym typeface="Glacial Indifference"/>
              </a:rPr>
              <a:t>The</a:t>
            </a:r>
            <a:r>
              <a:rPr lang="en-US" sz="3268">
                <a:solidFill>
                  <a:srgbClr val="000000"/>
                </a:solidFill>
                <a:latin typeface="Glacial Indifference"/>
                <a:ea typeface="Glacial Indifference"/>
                <a:cs typeface="Glacial Indifference"/>
                <a:sym typeface="Glacial Indifference"/>
              </a:rPr>
              <a:t> system is fast and works well in real-time.</a:t>
            </a:r>
          </a:p>
        </p:txBody>
      </p:sp>
      <p:sp>
        <p:nvSpPr>
          <p:cNvPr name="TextBox 5" id="5"/>
          <p:cNvSpPr txBox="true"/>
          <p:nvPr/>
        </p:nvSpPr>
        <p:spPr>
          <a:xfrm rot="0">
            <a:off x="1303438" y="4336654"/>
            <a:ext cx="15602588" cy="2995141"/>
          </a:xfrm>
          <a:prstGeom prst="rect">
            <a:avLst/>
          </a:prstGeom>
        </p:spPr>
        <p:txBody>
          <a:bodyPr anchor="t" rtlCol="false" tIns="0" lIns="0" bIns="0" rIns="0">
            <a:spAutoFit/>
          </a:bodyPr>
          <a:lstStyle/>
          <a:p>
            <a:pPr algn="l">
              <a:lnSpc>
                <a:spcPts val="6046"/>
              </a:lnSpc>
            </a:pPr>
            <a:r>
              <a:rPr lang="en-US" sz="3556" u="sng" b="true">
                <a:solidFill>
                  <a:srgbClr val="000000"/>
                </a:solidFill>
                <a:latin typeface="Glacial Indifference Bold"/>
                <a:ea typeface="Glacial Indifference Bold"/>
                <a:cs typeface="Glacial Indifference Bold"/>
                <a:sym typeface="Glacial Indifference Bold"/>
              </a:rPr>
              <a:t>Strengths:</a:t>
            </a:r>
          </a:p>
          <a:p>
            <a:pPr algn="l" marL="767914" indent="-383957" lvl="1">
              <a:lnSpc>
                <a:spcPts val="6046"/>
              </a:lnSpc>
              <a:buFont typeface="Arial"/>
              <a:buChar char="•"/>
            </a:pPr>
            <a:r>
              <a:rPr lang="en-US" sz="3556">
                <a:solidFill>
                  <a:srgbClr val="000000"/>
                </a:solidFill>
                <a:latin typeface="Glacial Indifference"/>
                <a:ea typeface="Glacial Indifference"/>
                <a:cs typeface="Glacial Indifference"/>
                <a:sym typeface="Glacial Indifference"/>
              </a:rPr>
              <a:t>Very accurate.</a:t>
            </a:r>
          </a:p>
          <a:p>
            <a:pPr algn="l" marL="767914" indent="-383957" lvl="1">
              <a:lnSpc>
                <a:spcPts val="6046"/>
              </a:lnSpc>
              <a:buFont typeface="Arial"/>
              <a:buChar char="•"/>
            </a:pPr>
            <a:r>
              <a:rPr lang="en-US" sz="3556">
                <a:solidFill>
                  <a:srgbClr val="000000"/>
                </a:solidFill>
                <a:latin typeface="Glacial Indifference"/>
                <a:ea typeface="Glacial Indifference"/>
                <a:cs typeface="Glacial Indifference"/>
                <a:sym typeface="Glacial Indifference"/>
              </a:rPr>
              <a:t>Non-invasive</a:t>
            </a:r>
            <a:r>
              <a:rPr lang="en-US" sz="3556">
                <a:solidFill>
                  <a:srgbClr val="000000"/>
                </a:solidFill>
                <a:latin typeface="Glacial Indifference"/>
                <a:ea typeface="Glacial Indifference"/>
                <a:cs typeface="Glacial Indifference"/>
                <a:sym typeface="Glacial Indifference"/>
              </a:rPr>
              <a:t> (doesn’t bother the person).</a:t>
            </a:r>
          </a:p>
          <a:p>
            <a:pPr algn="l" marL="767914" indent="-383957" lvl="1">
              <a:lnSpc>
                <a:spcPts val="6046"/>
              </a:lnSpc>
              <a:buFont typeface="Arial"/>
              <a:buChar char="•"/>
            </a:pPr>
            <a:r>
              <a:rPr lang="en-US" sz="3556">
                <a:solidFill>
                  <a:srgbClr val="000000"/>
                </a:solidFill>
                <a:latin typeface="Glacial Indifference"/>
                <a:ea typeface="Glacial Indifference"/>
                <a:cs typeface="Glacial Indifference"/>
                <a:sym typeface="Glacial Indifference"/>
              </a:rPr>
              <a:t>Works continuously.</a:t>
            </a:r>
          </a:p>
        </p:txBody>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24</a:t>
            </a:r>
          </a:p>
        </p:txBody>
      </p:sp>
      <p:sp>
        <p:nvSpPr>
          <p:cNvPr name="TextBox 7" id="7"/>
          <p:cNvSpPr txBox="true"/>
          <p:nvPr/>
        </p:nvSpPr>
        <p:spPr>
          <a:xfrm rot="0">
            <a:off x="1342706" y="7324792"/>
            <a:ext cx="15602588" cy="2235133"/>
          </a:xfrm>
          <a:prstGeom prst="rect">
            <a:avLst/>
          </a:prstGeom>
        </p:spPr>
        <p:txBody>
          <a:bodyPr anchor="t" rtlCol="false" tIns="0" lIns="0" bIns="0" rIns="0">
            <a:spAutoFit/>
          </a:bodyPr>
          <a:lstStyle/>
          <a:p>
            <a:pPr algn="l">
              <a:lnSpc>
                <a:spcPts val="6046"/>
              </a:lnSpc>
            </a:pPr>
            <a:r>
              <a:rPr lang="en-US" sz="3556" u="sng" b="true">
                <a:solidFill>
                  <a:srgbClr val="000000"/>
                </a:solidFill>
                <a:latin typeface="Glacial Indifference Bold"/>
                <a:ea typeface="Glacial Indifference Bold"/>
                <a:cs typeface="Glacial Indifference Bold"/>
                <a:sym typeface="Glacial Indifference Bold"/>
              </a:rPr>
              <a:t>Limitations:</a:t>
            </a:r>
          </a:p>
          <a:p>
            <a:pPr algn="l" marL="767920" indent="-383960" lvl="1">
              <a:lnSpc>
                <a:spcPts val="6046"/>
              </a:lnSpc>
              <a:buFont typeface="Arial"/>
              <a:buChar char="•"/>
            </a:pPr>
            <a:r>
              <a:rPr lang="en-US" sz="3556">
                <a:solidFill>
                  <a:srgbClr val="000000"/>
                </a:solidFill>
                <a:latin typeface="Glacial Indifference"/>
                <a:ea typeface="Glacial Indifference"/>
                <a:cs typeface="Glacial Indifference"/>
                <a:sym typeface="Glacial Indifference"/>
              </a:rPr>
              <a:t>Only us</a:t>
            </a:r>
            <a:r>
              <a:rPr lang="en-US" sz="3556">
                <a:solidFill>
                  <a:srgbClr val="000000"/>
                </a:solidFill>
                <a:latin typeface="Glacial Indifference"/>
                <a:ea typeface="Glacial Indifference"/>
                <a:cs typeface="Glacial Indifference"/>
                <a:sym typeface="Glacial Indifference"/>
              </a:rPr>
              <a:t>es body data (no speech or text).</a:t>
            </a:r>
          </a:p>
          <a:p>
            <a:pPr algn="l" marL="767920" indent="-383960" lvl="1">
              <a:lnSpc>
                <a:spcPts val="6046"/>
              </a:lnSpc>
              <a:buFont typeface="Arial"/>
              <a:buChar char="•"/>
            </a:pPr>
            <a:r>
              <a:rPr lang="en-US" sz="3556">
                <a:solidFill>
                  <a:srgbClr val="000000"/>
                </a:solidFill>
                <a:latin typeface="Glacial Indifference"/>
                <a:ea typeface="Glacial Indifference"/>
                <a:cs typeface="Glacial Indifference"/>
                <a:sym typeface="Glacial Indifference"/>
              </a:rPr>
              <a:t>Needs</a:t>
            </a:r>
            <a:r>
              <a:rPr lang="en-US" sz="3556">
                <a:solidFill>
                  <a:srgbClr val="000000"/>
                </a:solidFill>
                <a:latin typeface="Glacial Indifference"/>
                <a:ea typeface="Glacial Indifference"/>
                <a:cs typeface="Glacial Indifference"/>
                <a:sym typeface="Glacial Indifference"/>
              </a:rPr>
              <a:t> a wearable d</a:t>
            </a:r>
            <a:r>
              <a:rPr lang="en-US" sz="3556" strike="noStrike">
                <a:solidFill>
                  <a:srgbClr val="000000"/>
                </a:solidFill>
                <a:latin typeface="Glacial Indifference"/>
                <a:ea typeface="Glacial Indifference"/>
                <a:cs typeface="Glacial Indifference"/>
                <a:sym typeface="Glacial Indifference"/>
              </a:rPr>
              <a:t>evice.</a:t>
            </a:r>
          </a:p>
        </p:txBody>
      </p:sp>
    </p:spTree>
  </p:cSld>
  <p:clrMapOvr>
    <a:masterClrMapping/>
  </p:clrMapOvr>
  <p:transition spd="fast">
    <p:fade/>
  </p:transition>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716250" y="0"/>
            <a:ext cx="5143500" cy="5143500"/>
          </a:xfrm>
          <a:custGeom>
            <a:avLst/>
            <a:gdLst/>
            <a:ahLst/>
            <a:cxnLst/>
            <a:rect r="r" b="b" t="t" l="l"/>
            <a:pathLst>
              <a:path h="5143500" w="5143500">
                <a:moveTo>
                  <a:pt x="0" y="0"/>
                </a:moveTo>
                <a:lnTo>
                  <a:pt x="5143500" y="0"/>
                </a:lnTo>
                <a:lnTo>
                  <a:pt x="5143500"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47965" y="571500"/>
            <a:ext cx="13694319" cy="942975"/>
          </a:xfrm>
          <a:prstGeom prst="rect">
            <a:avLst/>
          </a:prstGeom>
        </p:spPr>
        <p:txBody>
          <a:bodyPr anchor="t" rtlCol="false" tIns="0" lIns="0" bIns="0" rIns="0">
            <a:spAutoFit/>
          </a:bodyPr>
          <a:lstStyle/>
          <a:p>
            <a:pPr algn="ctr" marL="0" indent="0" lvl="0">
              <a:lnSpc>
                <a:spcPts val="7500"/>
              </a:lnSpc>
            </a:pPr>
            <a:r>
              <a:rPr lang="en-US" b="true" sz="6000" i="true">
                <a:solidFill>
                  <a:srgbClr val="000000"/>
                </a:solidFill>
                <a:latin typeface="Cormorant Garamond Bold Italics"/>
                <a:ea typeface="Cormorant Garamond Bold Italics"/>
                <a:cs typeface="Cormorant Garamond Bold Italics"/>
                <a:sym typeface="Cormorant Garamond Bold Italics"/>
              </a:rPr>
              <a:t>References</a:t>
            </a:r>
          </a:p>
        </p:txBody>
      </p:sp>
      <p:sp>
        <p:nvSpPr>
          <p:cNvPr name="TextBox 4" id="4"/>
          <p:cNvSpPr txBox="true"/>
          <p:nvPr/>
        </p:nvSpPr>
        <p:spPr>
          <a:xfrm rot="0">
            <a:off x="1800225" y="1825242"/>
            <a:ext cx="14687550" cy="4886029"/>
          </a:xfrm>
          <a:prstGeom prst="rect">
            <a:avLst/>
          </a:prstGeom>
        </p:spPr>
        <p:txBody>
          <a:bodyPr anchor="t" rtlCol="false" tIns="0" lIns="0" bIns="0" rIns="0">
            <a:spAutoFit/>
          </a:bodyPr>
          <a:lstStyle/>
          <a:p>
            <a:pPr algn="l" marL="712465" indent="-356233" lvl="1">
              <a:lnSpc>
                <a:spcPts val="5609"/>
              </a:lnSpc>
              <a:buFont typeface="Arial"/>
              <a:buChar char="•"/>
            </a:pPr>
            <a:r>
              <a:rPr lang="en-US" b="true" sz="3299">
                <a:solidFill>
                  <a:srgbClr val="000000"/>
                </a:solidFill>
                <a:latin typeface="Glacial Indifference Bold"/>
                <a:ea typeface="Glacial Indifference Bold"/>
                <a:cs typeface="Glacial Indifference Bold"/>
                <a:sym typeface="Glacial Indifference Bold"/>
              </a:rPr>
              <a:t>Ellipsis Health Study, Frontiers in Psychology, 2022.</a:t>
            </a:r>
          </a:p>
          <a:p>
            <a:pPr algn="l">
              <a:lnSpc>
                <a:spcPts val="5609"/>
              </a:lnSpc>
            </a:pPr>
            <a:r>
              <a:rPr lang="en-US" sz="3299">
                <a:solidFill>
                  <a:srgbClr val="000000"/>
                </a:solidFill>
                <a:latin typeface="Glacial Indifference"/>
                <a:ea typeface="Glacial Indifference"/>
                <a:cs typeface="Glacial Indifference"/>
                <a:sym typeface="Glacial Indifference"/>
              </a:rPr>
              <a:t>[1]</a:t>
            </a:r>
            <a:r>
              <a:rPr lang="en-US" sz="3299" u="sng">
                <a:solidFill>
                  <a:srgbClr val="000000"/>
                </a:solidFill>
                <a:latin typeface="Glacial Indifference"/>
                <a:ea typeface="Glacial Indifference"/>
                <a:cs typeface="Glacial Indifference"/>
                <a:sym typeface="Glacial Indifference"/>
                <a:hlinkClick r:id="rId4" tooltip="https://www.frontiersin.org/journals/psychology/articles/10.3389/fpsyg.2022.811517/full"/>
              </a:rPr>
              <a:t>https://www.frontiersin.org/journals/psychology/articles/10.3389/fpsyg.2022.811517/full</a:t>
            </a:r>
          </a:p>
          <a:p>
            <a:pPr algn="l" marL="712465" indent="-356233" lvl="1">
              <a:lnSpc>
                <a:spcPts val="5609"/>
              </a:lnSpc>
              <a:buFont typeface="Arial"/>
              <a:buChar char="•"/>
            </a:pPr>
            <a:r>
              <a:rPr lang="en-US" b="true" sz="3299">
                <a:solidFill>
                  <a:srgbClr val="000000"/>
                </a:solidFill>
                <a:latin typeface="Glacial Indifference Bold"/>
                <a:ea typeface="Glacial Indifference Bold"/>
                <a:cs typeface="Glacial Indifference Bold"/>
                <a:sym typeface="Glacial Indifference Bold"/>
              </a:rPr>
              <a:t>Woebot Health</a:t>
            </a:r>
          </a:p>
          <a:p>
            <a:pPr algn="l">
              <a:lnSpc>
                <a:spcPts val="5609"/>
              </a:lnSpc>
            </a:pPr>
            <a:r>
              <a:rPr lang="en-US" sz="3299">
                <a:solidFill>
                  <a:srgbClr val="000000"/>
                </a:solidFill>
                <a:latin typeface="Glacial Indifference"/>
                <a:ea typeface="Glacial Indifference"/>
                <a:cs typeface="Glacial Indifference"/>
                <a:sym typeface="Glacial Indifference"/>
              </a:rPr>
              <a:t>[</a:t>
            </a:r>
            <a:r>
              <a:rPr lang="en-US" sz="3299" u="sng">
                <a:solidFill>
                  <a:srgbClr val="000000"/>
                </a:solidFill>
                <a:latin typeface="Glacial Indifference"/>
                <a:ea typeface="Glacial Indifference"/>
                <a:cs typeface="Glacial Indifference"/>
                <a:sym typeface="Glacial Indifference"/>
              </a:rPr>
              <a:t>2]https://mental.jmir.org/2017/2/e19/</a:t>
            </a:r>
          </a:p>
          <a:p>
            <a:pPr algn="l" marL="712465" indent="-356233" lvl="1">
              <a:lnSpc>
                <a:spcPts val="5609"/>
              </a:lnSpc>
              <a:buFont typeface="Arial"/>
              <a:buChar char="•"/>
            </a:pPr>
            <a:r>
              <a:rPr lang="en-US" b="true" sz="3299">
                <a:solidFill>
                  <a:srgbClr val="000000"/>
                </a:solidFill>
                <a:latin typeface="Glacial Indifference Bold"/>
                <a:ea typeface="Glacial Indifference Bold"/>
                <a:cs typeface="Glacial Indifference Bold"/>
                <a:sym typeface="Glacial Indifference Bold"/>
              </a:rPr>
              <a:t>MHDeep Study, arXiv, 2021.</a:t>
            </a:r>
          </a:p>
          <a:p>
            <a:pPr algn="l" marL="0" indent="0" lvl="0">
              <a:lnSpc>
                <a:spcPts val="5609"/>
              </a:lnSpc>
            </a:pPr>
            <a:r>
              <a:rPr lang="en-US" b="true" sz="3299" strike="noStrike" u="none">
                <a:solidFill>
                  <a:srgbClr val="000000"/>
                </a:solidFill>
                <a:latin typeface="Glacial Indifference Bold"/>
                <a:ea typeface="Glacial Indifference Bold"/>
                <a:cs typeface="Glacial Indifference Bold"/>
                <a:sym typeface="Glacial Indifference Bold"/>
              </a:rPr>
              <a:t>[</a:t>
            </a:r>
            <a:r>
              <a:rPr lang="en-US" sz="3299" strike="noStrike" u="none">
                <a:solidFill>
                  <a:srgbClr val="000000"/>
                </a:solidFill>
                <a:latin typeface="Glacial Indifference"/>
                <a:ea typeface="Glacial Indifference"/>
                <a:cs typeface="Glacial Indifference"/>
                <a:sym typeface="Glacial Indifference"/>
              </a:rPr>
              <a:t>3] </a:t>
            </a:r>
            <a:r>
              <a:rPr lang="en-US" sz="3299" strike="noStrike" u="sng">
                <a:solidFill>
                  <a:srgbClr val="000000"/>
                </a:solidFill>
                <a:latin typeface="Glacial Indifference"/>
                <a:ea typeface="Glacial Indifference"/>
                <a:cs typeface="Glacial Indifference"/>
                <a:sym typeface="Glacial Indifference"/>
                <a:hlinkClick r:id="rId5" tooltip="https://arxiv.org/abs/2102.10435"/>
              </a:rPr>
              <a:t>https://arxiv.org/abs/2102.10435</a:t>
            </a:r>
          </a:p>
        </p:txBody>
      </p:sp>
      <p:sp>
        <p:nvSpPr>
          <p:cNvPr name="TextBox 5" id="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25</a:t>
            </a:r>
          </a:p>
        </p:txBody>
      </p:sp>
    </p:spTree>
  </p:cSld>
  <p:clrMapOvr>
    <a:masterClrMapping/>
  </p:clrMapOvr>
  <p:transition spd="fast">
    <p:push dir="l"/>
  </p:transition>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471008" y="-164945"/>
            <a:ext cx="5143500" cy="5143500"/>
          </a:xfrm>
          <a:custGeom>
            <a:avLst/>
            <a:gdLst/>
            <a:ahLst/>
            <a:cxnLst/>
            <a:rect r="r" b="b" t="t" l="l"/>
            <a:pathLst>
              <a:path h="5143500" w="5143500">
                <a:moveTo>
                  <a:pt x="0" y="0"/>
                </a:moveTo>
                <a:lnTo>
                  <a:pt x="5143500" y="0"/>
                </a:lnTo>
                <a:lnTo>
                  <a:pt x="5143500"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50919" y="3517965"/>
            <a:ext cx="6751303" cy="4998851"/>
            <a:chOff x="0" y="0"/>
            <a:chExt cx="1778121" cy="1316570"/>
          </a:xfrm>
        </p:grpSpPr>
        <p:sp>
          <p:nvSpPr>
            <p:cNvPr name="Freeform 4" id="4"/>
            <p:cNvSpPr/>
            <p:nvPr/>
          </p:nvSpPr>
          <p:spPr>
            <a:xfrm flipH="false" flipV="false" rot="0">
              <a:off x="0" y="0"/>
              <a:ext cx="1778121" cy="1316570"/>
            </a:xfrm>
            <a:custGeom>
              <a:avLst/>
              <a:gdLst/>
              <a:ahLst/>
              <a:cxnLst/>
              <a:rect r="r" b="b" t="t" l="l"/>
              <a:pathLst>
                <a:path h="1316570" w="1778121">
                  <a:moveTo>
                    <a:pt x="58483" y="0"/>
                  </a:moveTo>
                  <a:lnTo>
                    <a:pt x="1719638" y="0"/>
                  </a:lnTo>
                  <a:cubicBezTo>
                    <a:pt x="1751937" y="0"/>
                    <a:pt x="1778121" y="26184"/>
                    <a:pt x="1778121" y="58483"/>
                  </a:cubicBezTo>
                  <a:lnTo>
                    <a:pt x="1778121" y="1258087"/>
                  </a:lnTo>
                  <a:cubicBezTo>
                    <a:pt x="1778121" y="1290386"/>
                    <a:pt x="1751937" y="1316570"/>
                    <a:pt x="1719638" y="1316570"/>
                  </a:cubicBezTo>
                  <a:lnTo>
                    <a:pt x="58483" y="1316570"/>
                  </a:lnTo>
                  <a:cubicBezTo>
                    <a:pt x="26184" y="1316570"/>
                    <a:pt x="0" y="1290386"/>
                    <a:pt x="0" y="1258087"/>
                  </a:cubicBezTo>
                  <a:lnTo>
                    <a:pt x="0" y="58483"/>
                  </a:lnTo>
                  <a:cubicBezTo>
                    <a:pt x="0" y="26184"/>
                    <a:pt x="26184" y="0"/>
                    <a:pt x="58483" y="0"/>
                  </a:cubicBezTo>
                  <a:close/>
                </a:path>
              </a:pathLst>
            </a:custGeom>
            <a:solidFill>
              <a:srgbClr val="FFFFFF"/>
            </a:solidFill>
            <a:ln w="38100" cap="rnd">
              <a:solidFill>
                <a:srgbClr val="000000"/>
              </a:solidFill>
              <a:prstDash val="solid"/>
              <a:round/>
            </a:ln>
          </p:spPr>
        </p:sp>
        <p:sp>
          <p:nvSpPr>
            <p:cNvPr name="TextBox 5" id="5"/>
            <p:cNvSpPr txBox="true"/>
            <p:nvPr/>
          </p:nvSpPr>
          <p:spPr>
            <a:xfrm>
              <a:off x="0" y="-47625"/>
              <a:ext cx="1778121" cy="1364195"/>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2498646" y="2406805"/>
            <a:ext cx="3086100" cy="872431"/>
            <a:chOff x="0" y="0"/>
            <a:chExt cx="812800" cy="229776"/>
          </a:xfrm>
        </p:grpSpPr>
        <p:sp>
          <p:nvSpPr>
            <p:cNvPr name="Freeform 7" id="7"/>
            <p:cNvSpPr/>
            <p:nvPr/>
          </p:nvSpPr>
          <p:spPr>
            <a:xfrm flipH="false" flipV="false" rot="0">
              <a:off x="0" y="0"/>
              <a:ext cx="812800" cy="229776"/>
            </a:xfrm>
            <a:custGeom>
              <a:avLst/>
              <a:gdLst/>
              <a:ahLst/>
              <a:cxnLst/>
              <a:rect r="r" b="b" t="t" l="l"/>
              <a:pathLst>
                <a:path h="229776" w="812800">
                  <a:moveTo>
                    <a:pt x="42647" y="0"/>
                  </a:moveTo>
                  <a:lnTo>
                    <a:pt x="770153" y="0"/>
                  </a:lnTo>
                  <a:cubicBezTo>
                    <a:pt x="781464" y="0"/>
                    <a:pt x="792311" y="4493"/>
                    <a:pt x="800309" y="12491"/>
                  </a:cubicBezTo>
                  <a:cubicBezTo>
                    <a:pt x="808307" y="20489"/>
                    <a:pt x="812800" y="31336"/>
                    <a:pt x="812800" y="42647"/>
                  </a:cubicBezTo>
                  <a:lnTo>
                    <a:pt x="812800" y="187129"/>
                  </a:lnTo>
                  <a:cubicBezTo>
                    <a:pt x="812800" y="198440"/>
                    <a:pt x="808307" y="209287"/>
                    <a:pt x="800309" y="217285"/>
                  </a:cubicBezTo>
                  <a:cubicBezTo>
                    <a:pt x="792311" y="225283"/>
                    <a:pt x="781464" y="229776"/>
                    <a:pt x="770153" y="229776"/>
                  </a:cubicBezTo>
                  <a:lnTo>
                    <a:pt x="42647" y="229776"/>
                  </a:lnTo>
                  <a:cubicBezTo>
                    <a:pt x="31336" y="229776"/>
                    <a:pt x="20489" y="225283"/>
                    <a:pt x="12491" y="217285"/>
                  </a:cubicBezTo>
                  <a:cubicBezTo>
                    <a:pt x="4493" y="209287"/>
                    <a:pt x="0" y="198440"/>
                    <a:pt x="0" y="187129"/>
                  </a:cubicBezTo>
                  <a:lnTo>
                    <a:pt x="0" y="42647"/>
                  </a:lnTo>
                  <a:cubicBezTo>
                    <a:pt x="0" y="31336"/>
                    <a:pt x="4493" y="20489"/>
                    <a:pt x="12491" y="12491"/>
                  </a:cubicBezTo>
                  <a:cubicBezTo>
                    <a:pt x="20489" y="4493"/>
                    <a:pt x="31336" y="0"/>
                    <a:pt x="42647" y="0"/>
                  </a:cubicBezTo>
                  <a:close/>
                </a:path>
              </a:pathLst>
            </a:custGeom>
            <a:solidFill>
              <a:srgbClr val="FFFFFF"/>
            </a:solidFill>
            <a:ln w="38100" cap="sq">
              <a:solidFill>
                <a:srgbClr val="000000"/>
              </a:solidFill>
              <a:prstDash val="solid"/>
              <a:miter/>
            </a:ln>
          </p:spPr>
        </p:sp>
        <p:sp>
          <p:nvSpPr>
            <p:cNvPr name="TextBox 8" id="8"/>
            <p:cNvSpPr txBox="true"/>
            <p:nvPr/>
          </p:nvSpPr>
          <p:spPr>
            <a:xfrm>
              <a:off x="0" y="-57150"/>
              <a:ext cx="812800" cy="286926"/>
            </a:xfrm>
            <a:prstGeom prst="rect">
              <a:avLst/>
            </a:prstGeom>
          </p:spPr>
          <p:txBody>
            <a:bodyPr anchor="ctr" rtlCol="false" tIns="50800" lIns="50800" bIns="50800" rIns="50800"/>
            <a:lstStyle/>
            <a:p>
              <a:pPr algn="ctr">
                <a:lnSpc>
                  <a:spcPts val="4899"/>
                </a:lnSpc>
              </a:pPr>
              <a:r>
                <a:rPr lang="en-US" b="true" sz="3499">
                  <a:solidFill>
                    <a:srgbClr val="000000"/>
                  </a:solidFill>
                  <a:latin typeface="Canva Sans Bold"/>
                  <a:ea typeface="Canva Sans Bold"/>
                  <a:cs typeface="Canva Sans Bold"/>
                  <a:sym typeface="Canva Sans Bold"/>
                </a:rPr>
                <a:t>Objectives</a:t>
              </a:r>
            </a:p>
          </p:txBody>
        </p:sp>
      </p:grpSp>
      <p:sp>
        <p:nvSpPr>
          <p:cNvPr name="AutoShape 9" id="9"/>
          <p:cNvSpPr/>
          <p:nvPr/>
        </p:nvSpPr>
        <p:spPr>
          <a:xfrm>
            <a:off x="7902222" y="5422982"/>
            <a:ext cx="2017261" cy="0"/>
          </a:xfrm>
          <a:prstGeom prst="line">
            <a:avLst/>
          </a:prstGeom>
          <a:ln cap="flat" w="38100">
            <a:solidFill>
              <a:srgbClr val="000000"/>
            </a:solidFill>
            <a:prstDash val="solid"/>
            <a:headEnd type="none" len="sm" w="sm"/>
            <a:tailEnd type="arrow" len="sm" w="med"/>
          </a:ln>
        </p:spPr>
      </p:sp>
      <p:grpSp>
        <p:nvGrpSpPr>
          <p:cNvPr name="Group 10" id="10"/>
          <p:cNvGrpSpPr/>
          <p:nvPr/>
        </p:nvGrpSpPr>
        <p:grpSpPr>
          <a:xfrm rot="0">
            <a:off x="11890072" y="2406805"/>
            <a:ext cx="3086100" cy="872431"/>
            <a:chOff x="0" y="0"/>
            <a:chExt cx="812800" cy="229776"/>
          </a:xfrm>
        </p:grpSpPr>
        <p:sp>
          <p:nvSpPr>
            <p:cNvPr name="Freeform 11" id="11"/>
            <p:cNvSpPr/>
            <p:nvPr/>
          </p:nvSpPr>
          <p:spPr>
            <a:xfrm flipH="false" flipV="false" rot="0">
              <a:off x="0" y="0"/>
              <a:ext cx="812800" cy="229776"/>
            </a:xfrm>
            <a:custGeom>
              <a:avLst/>
              <a:gdLst/>
              <a:ahLst/>
              <a:cxnLst/>
              <a:rect r="r" b="b" t="t" l="l"/>
              <a:pathLst>
                <a:path h="229776" w="812800">
                  <a:moveTo>
                    <a:pt x="42647" y="0"/>
                  </a:moveTo>
                  <a:lnTo>
                    <a:pt x="770153" y="0"/>
                  </a:lnTo>
                  <a:cubicBezTo>
                    <a:pt x="781464" y="0"/>
                    <a:pt x="792311" y="4493"/>
                    <a:pt x="800309" y="12491"/>
                  </a:cubicBezTo>
                  <a:cubicBezTo>
                    <a:pt x="808307" y="20489"/>
                    <a:pt x="812800" y="31336"/>
                    <a:pt x="812800" y="42647"/>
                  </a:cubicBezTo>
                  <a:lnTo>
                    <a:pt x="812800" y="187129"/>
                  </a:lnTo>
                  <a:cubicBezTo>
                    <a:pt x="812800" y="198440"/>
                    <a:pt x="808307" y="209287"/>
                    <a:pt x="800309" y="217285"/>
                  </a:cubicBezTo>
                  <a:cubicBezTo>
                    <a:pt x="792311" y="225283"/>
                    <a:pt x="781464" y="229776"/>
                    <a:pt x="770153" y="229776"/>
                  </a:cubicBezTo>
                  <a:lnTo>
                    <a:pt x="42647" y="229776"/>
                  </a:lnTo>
                  <a:cubicBezTo>
                    <a:pt x="31336" y="229776"/>
                    <a:pt x="20489" y="225283"/>
                    <a:pt x="12491" y="217285"/>
                  </a:cubicBezTo>
                  <a:cubicBezTo>
                    <a:pt x="4493" y="209287"/>
                    <a:pt x="0" y="198440"/>
                    <a:pt x="0" y="187129"/>
                  </a:cubicBezTo>
                  <a:lnTo>
                    <a:pt x="0" y="42647"/>
                  </a:lnTo>
                  <a:cubicBezTo>
                    <a:pt x="0" y="31336"/>
                    <a:pt x="4493" y="20489"/>
                    <a:pt x="12491" y="12491"/>
                  </a:cubicBezTo>
                  <a:cubicBezTo>
                    <a:pt x="20489" y="4493"/>
                    <a:pt x="31336" y="0"/>
                    <a:pt x="42647" y="0"/>
                  </a:cubicBezTo>
                  <a:close/>
                </a:path>
              </a:pathLst>
            </a:custGeom>
            <a:solidFill>
              <a:srgbClr val="FFFFFF"/>
            </a:solidFill>
            <a:ln w="38100" cap="sq">
              <a:solidFill>
                <a:srgbClr val="000000"/>
              </a:solidFill>
              <a:prstDash val="solid"/>
              <a:miter/>
            </a:ln>
          </p:spPr>
        </p:sp>
        <p:sp>
          <p:nvSpPr>
            <p:cNvPr name="TextBox 12" id="12"/>
            <p:cNvSpPr txBox="true"/>
            <p:nvPr/>
          </p:nvSpPr>
          <p:spPr>
            <a:xfrm>
              <a:off x="0" y="-57150"/>
              <a:ext cx="812800" cy="286926"/>
            </a:xfrm>
            <a:prstGeom prst="rect">
              <a:avLst/>
            </a:prstGeom>
          </p:spPr>
          <p:txBody>
            <a:bodyPr anchor="ctr" rtlCol="false" tIns="50800" lIns="50800" bIns="50800" rIns="50800"/>
            <a:lstStyle/>
            <a:p>
              <a:pPr algn="ctr">
                <a:lnSpc>
                  <a:spcPts val="4899"/>
                </a:lnSpc>
              </a:pPr>
              <a:r>
                <a:rPr lang="en-US" b="true" sz="3499">
                  <a:solidFill>
                    <a:srgbClr val="000000"/>
                  </a:solidFill>
                  <a:latin typeface="Canva Sans Bold"/>
                  <a:ea typeface="Canva Sans Bold"/>
                  <a:cs typeface="Canva Sans Bold"/>
                  <a:sym typeface="Canva Sans Bold"/>
                </a:rPr>
                <a:t>Methodology</a:t>
              </a:r>
            </a:p>
          </p:txBody>
        </p:sp>
      </p:grpSp>
      <p:grpSp>
        <p:nvGrpSpPr>
          <p:cNvPr name="Group 13" id="13"/>
          <p:cNvGrpSpPr/>
          <p:nvPr/>
        </p:nvGrpSpPr>
        <p:grpSpPr>
          <a:xfrm rot="0">
            <a:off x="9919483" y="3517965"/>
            <a:ext cx="7339817" cy="3845692"/>
            <a:chOff x="0" y="0"/>
            <a:chExt cx="1933121" cy="1012857"/>
          </a:xfrm>
        </p:grpSpPr>
        <p:sp>
          <p:nvSpPr>
            <p:cNvPr name="Freeform 14" id="14"/>
            <p:cNvSpPr/>
            <p:nvPr/>
          </p:nvSpPr>
          <p:spPr>
            <a:xfrm flipH="false" flipV="false" rot="0">
              <a:off x="0" y="0"/>
              <a:ext cx="1933121" cy="1012857"/>
            </a:xfrm>
            <a:custGeom>
              <a:avLst/>
              <a:gdLst/>
              <a:ahLst/>
              <a:cxnLst/>
              <a:rect r="r" b="b" t="t" l="l"/>
              <a:pathLst>
                <a:path h="1012857" w="1933121">
                  <a:moveTo>
                    <a:pt x="53794" y="0"/>
                  </a:moveTo>
                  <a:lnTo>
                    <a:pt x="1879327" y="0"/>
                  </a:lnTo>
                  <a:cubicBezTo>
                    <a:pt x="1893594" y="0"/>
                    <a:pt x="1907276" y="5668"/>
                    <a:pt x="1917365" y="15756"/>
                  </a:cubicBezTo>
                  <a:cubicBezTo>
                    <a:pt x="1927453" y="25844"/>
                    <a:pt x="1933121" y="39527"/>
                    <a:pt x="1933121" y="53794"/>
                  </a:cubicBezTo>
                  <a:lnTo>
                    <a:pt x="1933121" y="959063"/>
                  </a:lnTo>
                  <a:cubicBezTo>
                    <a:pt x="1933121" y="973330"/>
                    <a:pt x="1927453" y="987013"/>
                    <a:pt x="1917365" y="997101"/>
                  </a:cubicBezTo>
                  <a:cubicBezTo>
                    <a:pt x="1907276" y="1007190"/>
                    <a:pt x="1893594" y="1012857"/>
                    <a:pt x="1879327" y="1012857"/>
                  </a:cubicBezTo>
                  <a:lnTo>
                    <a:pt x="53794" y="1012857"/>
                  </a:lnTo>
                  <a:cubicBezTo>
                    <a:pt x="39527" y="1012857"/>
                    <a:pt x="25844" y="1007190"/>
                    <a:pt x="15756" y="997101"/>
                  </a:cubicBezTo>
                  <a:cubicBezTo>
                    <a:pt x="5668" y="987013"/>
                    <a:pt x="0" y="973330"/>
                    <a:pt x="0" y="959063"/>
                  </a:cubicBezTo>
                  <a:lnTo>
                    <a:pt x="0" y="53794"/>
                  </a:lnTo>
                  <a:cubicBezTo>
                    <a:pt x="0" y="39527"/>
                    <a:pt x="5668" y="25844"/>
                    <a:pt x="15756" y="15756"/>
                  </a:cubicBezTo>
                  <a:cubicBezTo>
                    <a:pt x="25844" y="5668"/>
                    <a:pt x="39527" y="0"/>
                    <a:pt x="53794" y="0"/>
                  </a:cubicBezTo>
                  <a:close/>
                </a:path>
              </a:pathLst>
            </a:custGeom>
            <a:solidFill>
              <a:srgbClr val="FFFFFF"/>
            </a:solidFill>
            <a:ln w="38100" cap="rnd">
              <a:solidFill>
                <a:srgbClr val="000000"/>
              </a:solidFill>
              <a:prstDash val="solid"/>
              <a:round/>
            </a:ln>
          </p:spPr>
        </p:sp>
        <p:sp>
          <p:nvSpPr>
            <p:cNvPr name="TextBox 15" id="15"/>
            <p:cNvSpPr txBox="true"/>
            <p:nvPr/>
          </p:nvSpPr>
          <p:spPr>
            <a:xfrm>
              <a:off x="0" y="-47625"/>
              <a:ext cx="1933121" cy="1060482"/>
            </a:xfrm>
            <a:prstGeom prst="rect">
              <a:avLst/>
            </a:prstGeom>
          </p:spPr>
          <p:txBody>
            <a:bodyPr anchor="ctr" rtlCol="false" tIns="50800" lIns="50800" bIns="50800" rIns="50800"/>
            <a:lstStyle/>
            <a:p>
              <a:pPr algn="ctr">
                <a:lnSpc>
                  <a:spcPts val="2800"/>
                </a:lnSpc>
              </a:pPr>
            </a:p>
          </p:txBody>
        </p:sp>
      </p:grpSp>
      <p:sp>
        <p:nvSpPr>
          <p:cNvPr name="TextBox 16" id="16"/>
          <p:cNvSpPr txBox="true"/>
          <p:nvPr/>
        </p:nvSpPr>
        <p:spPr>
          <a:xfrm rot="0">
            <a:off x="2296840" y="542925"/>
            <a:ext cx="13694319" cy="942975"/>
          </a:xfrm>
          <a:prstGeom prst="rect">
            <a:avLst/>
          </a:prstGeom>
        </p:spPr>
        <p:txBody>
          <a:bodyPr anchor="t" rtlCol="false" tIns="0" lIns="0" bIns="0" rIns="0">
            <a:spAutoFit/>
          </a:bodyPr>
          <a:lstStyle/>
          <a:p>
            <a:pPr algn="ctr" marL="0" indent="0" lvl="0">
              <a:lnSpc>
                <a:spcPts val="7500"/>
              </a:lnSpc>
            </a:pPr>
            <a:r>
              <a:rPr lang="en-US" b="true" sz="6000" i="true">
                <a:solidFill>
                  <a:srgbClr val="000000"/>
                </a:solidFill>
                <a:latin typeface="Cormorant Garamond Bold Italics"/>
                <a:ea typeface="Cormorant Garamond Bold Italics"/>
                <a:cs typeface="Cormorant Garamond Bold Italics"/>
                <a:sym typeface="Cormorant Garamond Bold Italics"/>
              </a:rPr>
              <a:t>Proactive Emotion Tracker </a:t>
            </a:r>
          </a:p>
        </p:txBody>
      </p:sp>
      <p:sp>
        <p:nvSpPr>
          <p:cNvPr name="TextBox 17" id="1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26</a:t>
            </a:r>
          </a:p>
        </p:txBody>
      </p:sp>
      <p:sp>
        <p:nvSpPr>
          <p:cNvPr name="TextBox 18" id="18"/>
          <p:cNvSpPr txBox="true"/>
          <p:nvPr/>
        </p:nvSpPr>
        <p:spPr>
          <a:xfrm rot="0">
            <a:off x="9919483" y="3676649"/>
            <a:ext cx="7027279" cy="2771776"/>
          </a:xfrm>
          <a:prstGeom prst="rect">
            <a:avLst/>
          </a:prstGeom>
        </p:spPr>
        <p:txBody>
          <a:bodyPr anchor="t" rtlCol="false" tIns="0" lIns="0" bIns="0" rIns="0">
            <a:spAutoFit/>
          </a:bodyPr>
          <a:lstStyle/>
          <a:p>
            <a:pPr algn="ctr" marL="712465" indent="-356233" lvl="1">
              <a:lnSpc>
                <a:spcPts val="5609"/>
              </a:lnSpc>
              <a:buFont typeface="Arial"/>
              <a:buChar char="•"/>
            </a:pPr>
            <a:r>
              <a:rPr lang="en-US" sz="3299">
                <a:solidFill>
                  <a:srgbClr val="000000"/>
                </a:solidFill>
                <a:latin typeface="Glacial Indifference"/>
                <a:ea typeface="Glacial Indifference"/>
                <a:cs typeface="Glacial Indifference"/>
                <a:sym typeface="Glacial Indifference"/>
              </a:rPr>
              <a:t>Create a Script to extract User Browser History</a:t>
            </a:r>
          </a:p>
          <a:p>
            <a:pPr algn="ctr" marL="712465" indent="-356233" lvl="1">
              <a:lnSpc>
                <a:spcPts val="5609"/>
              </a:lnSpc>
              <a:buFont typeface="Arial"/>
              <a:buChar char="•"/>
            </a:pPr>
            <a:r>
              <a:rPr lang="en-US" sz="3299">
                <a:solidFill>
                  <a:srgbClr val="000000"/>
                </a:solidFill>
                <a:latin typeface="Glacial Indifference"/>
                <a:ea typeface="Glacial Indifference"/>
                <a:cs typeface="Glacial Indifference"/>
                <a:sym typeface="Glacial Indifference"/>
              </a:rPr>
              <a:t>Dataset creation and Model training</a:t>
            </a:r>
          </a:p>
        </p:txBody>
      </p:sp>
      <p:sp>
        <p:nvSpPr>
          <p:cNvPr name="TextBox 19" id="19"/>
          <p:cNvSpPr txBox="true"/>
          <p:nvPr/>
        </p:nvSpPr>
        <p:spPr>
          <a:xfrm rot="0">
            <a:off x="1028700" y="3356040"/>
            <a:ext cx="6995741" cy="4886326"/>
          </a:xfrm>
          <a:prstGeom prst="rect">
            <a:avLst/>
          </a:prstGeom>
        </p:spPr>
        <p:txBody>
          <a:bodyPr anchor="t" rtlCol="false" tIns="0" lIns="0" bIns="0" rIns="0">
            <a:spAutoFit/>
          </a:bodyPr>
          <a:lstStyle/>
          <a:p>
            <a:pPr algn="ctr">
              <a:lnSpc>
                <a:spcPts val="5609"/>
              </a:lnSpc>
            </a:pPr>
          </a:p>
          <a:p>
            <a:pPr algn="ctr" marL="712465" indent="-356233" lvl="1">
              <a:lnSpc>
                <a:spcPts val="5609"/>
              </a:lnSpc>
              <a:buFont typeface="Arial"/>
              <a:buChar char="•"/>
            </a:pPr>
            <a:r>
              <a:rPr lang="en-US" sz="3299">
                <a:solidFill>
                  <a:srgbClr val="000000"/>
                </a:solidFill>
                <a:latin typeface="Glacial Indifference"/>
                <a:ea typeface="Glacial Indifference"/>
                <a:cs typeface="Glacial Indifference"/>
                <a:sym typeface="Glacial Indifference"/>
              </a:rPr>
              <a:t>Monitoring of Mood from Social Media data</a:t>
            </a:r>
          </a:p>
          <a:p>
            <a:pPr algn="ctr" marL="712465" indent="-356233" lvl="1">
              <a:lnSpc>
                <a:spcPts val="5609"/>
              </a:lnSpc>
              <a:buFont typeface="Arial"/>
              <a:buChar char="•"/>
            </a:pPr>
            <a:r>
              <a:rPr lang="en-US" sz="3299">
                <a:solidFill>
                  <a:srgbClr val="000000"/>
                </a:solidFill>
                <a:latin typeface="Glacial Indifference"/>
                <a:ea typeface="Glacial Indifference"/>
                <a:cs typeface="Glacial Indifference"/>
                <a:sym typeface="Glacial Indifference"/>
              </a:rPr>
              <a:t>Investigate factors for mood swings</a:t>
            </a:r>
          </a:p>
          <a:p>
            <a:pPr algn="ctr" marL="712465" indent="-356233" lvl="1">
              <a:lnSpc>
                <a:spcPts val="5609"/>
              </a:lnSpc>
              <a:buFont typeface="Arial"/>
              <a:buChar char="•"/>
            </a:pPr>
            <a:r>
              <a:rPr lang="en-US" sz="3299">
                <a:solidFill>
                  <a:srgbClr val="000000"/>
                </a:solidFill>
                <a:latin typeface="Glacial Indifference"/>
                <a:ea typeface="Glacial Indifference"/>
                <a:cs typeface="Glacial Indifference"/>
                <a:sym typeface="Glacial Indifference"/>
              </a:rPr>
              <a:t>Improve overall Mental Health wellness</a:t>
            </a:r>
          </a:p>
        </p:txBody>
      </p:sp>
      <p:sp>
        <p:nvSpPr>
          <p:cNvPr name="TextBox 20" id="20"/>
          <p:cNvSpPr txBox="true"/>
          <p:nvPr/>
        </p:nvSpPr>
        <p:spPr>
          <a:xfrm rot="0">
            <a:off x="6112690" y="1428750"/>
            <a:ext cx="6062621" cy="537845"/>
          </a:xfrm>
          <a:prstGeom prst="rect">
            <a:avLst/>
          </a:prstGeom>
        </p:spPr>
        <p:txBody>
          <a:bodyPr anchor="t" rtlCol="false" tIns="0" lIns="0" bIns="0" rIns="0">
            <a:spAutoFit/>
          </a:bodyPr>
          <a:lstStyle/>
          <a:p>
            <a:pPr algn="l" marL="0" indent="0" lvl="0">
              <a:lnSpc>
                <a:spcPts val="4480"/>
              </a:lnSpc>
              <a:spcBef>
                <a:spcPct val="0"/>
              </a:spcBef>
            </a:pPr>
            <a:r>
              <a:rPr lang="en-US" sz="3200">
                <a:solidFill>
                  <a:srgbClr val="000000"/>
                </a:solidFill>
                <a:latin typeface="Glacial Indifference"/>
                <a:ea typeface="Glacial Indifference"/>
                <a:cs typeface="Glacial Indifference"/>
                <a:sym typeface="Glacial Indifference"/>
              </a:rPr>
              <a:t>Mian Misbah Ur Rahman 22P9356</a:t>
            </a:r>
          </a:p>
        </p:txBody>
      </p:sp>
    </p:spTree>
  </p:cSld>
  <p:clrMapOvr>
    <a:masterClrMapping/>
  </p:clrMapOvr>
  <p:transition spd="fast">
    <p:push dir="l"/>
  </p:transition>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094838" y="0"/>
            <a:ext cx="5143500" cy="5143500"/>
          </a:xfrm>
          <a:custGeom>
            <a:avLst/>
            <a:gdLst/>
            <a:ahLst/>
            <a:cxnLst/>
            <a:rect r="r" b="b" t="t" l="l"/>
            <a:pathLst>
              <a:path h="5143500" w="5143500">
                <a:moveTo>
                  <a:pt x="0" y="0"/>
                </a:moveTo>
                <a:lnTo>
                  <a:pt x="5143500" y="0"/>
                </a:lnTo>
                <a:lnTo>
                  <a:pt x="5143500"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972324" y="1880364"/>
            <a:ext cx="4106124" cy="872431"/>
            <a:chOff x="0" y="0"/>
            <a:chExt cx="1081448" cy="229776"/>
          </a:xfrm>
        </p:grpSpPr>
        <p:sp>
          <p:nvSpPr>
            <p:cNvPr name="Freeform 4" id="4"/>
            <p:cNvSpPr/>
            <p:nvPr/>
          </p:nvSpPr>
          <p:spPr>
            <a:xfrm flipH="false" flipV="false" rot="0">
              <a:off x="0" y="0"/>
              <a:ext cx="1081448" cy="229776"/>
            </a:xfrm>
            <a:custGeom>
              <a:avLst/>
              <a:gdLst/>
              <a:ahLst/>
              <a:cxnLst/>
              <a:rect r="r" b="b" t="t" l="l"/>
              <a:pathLst>
                <a:path h="229776" w="1081448">
                  <a:moveTo>
                    <a:pt x="32053" y="0"/>
                  </a:moveTo>
                  <a:lnTo>
                    <a:pt x="1049396" y="0"/>
                  </a:lnTo>
                  <a:cubicBezTo>
                    <a:pt x="1057896" y="0"/>
                    <a:pt x="1066049" y="3377"/>
                    <a:pt x="1072060" y="9388"/>
                  </a:cubicBezTo>
                  <a:cubicBezTo>
                    <a:pt x="1078071" y="15399"/>
                    <a:pt x="1081448" y="23552"/>
                    <a:pt x="1081448" y="32053"/>
                  </a:cubicBezTo>
                  <a:lnTo>
                    <a:pt x="1081448" y="197723"/>
                  </a:lnTo>
                  <a:cubicBezTo>
                    <a:pt x="1081448" y="215426"/>
                    <a:pt x="1067098" y="229776"/>
                    <a:pt x="1049396" y="229776"/>
                  </a:cubicBezTo>
                  <a:lnTo>
                    <a:pt x="32053" y="229776"/>
                  </a:lnTo>
                  <a:cubicBezTo>
                    <a:pt x="14351" y="229776"/>
                    <a:pt x="0" y="215426"/>
                    <a:pt x="0" y="197723"/>
                  </a:cubicBezTo>
                  <a:lnTo>
                    <a:pt x="0" y="32053"/>
                  </a:lnTo>
                  <a:cubicBezTo>
                    <a:pt x="0" y="14351"/>
                    <a:pt x="14351" y="0"/>
                    <a:pt x="32053" y="0"/>
                  </a:cubicBezTo>
                  <a:close/>
                </a:path>
              </a:pathLst>
            </a:custGeom>
            <a:solidFill>
              <a:srgbClr val="FFFFFF"/>
            </a:solidFill>
            <a:ln w="38100" cap="sq">
              <a:solidFill>
                <a:srgbClr val="000000"/>
              </a:solidFill>
              <a:prstDash val="solid"/>
              <a:miter/>
            </a:ln>
          </p:spPr>
        </p:sp>
        <p:sp>
          <p:nvSpPr>
            <p:cNvPr name="TextBox 5" id="5"/>
            <p:cNvSpPr txBox="true"/>
            <p:nvPr/>
          </p:nvSpPr>
          <p:spPr>
            <a:xfrm>
              <a:off x="0" y="-47625"/>
              <a:ext cx="1081448" cy="277401"/>
            </a:xfrm>
            <a:prstGeom prst="rect">
              <a:avLst/>
            </a:prstGeom>
          </p:spPr>
          <p:txBody>
            <a:bodyPr anchor="ctr" rtlCol="false" tIns="50800" lIns="50800" bIns="50800" rIns="50800"/>
            <a:lstStyle/>
            <a:p>
              <a:pPr algn="ctr">
                <a:lnSpc>
                  <a:spcPts val="4199"/>
                </a:lnSpc>
              </a:pPr>
              <a:r>
                <a:rPr lang="en-US" b="true" sz="2999">
                  <a:solidFill>
                    <a:srgbClr val="000000"/>
                  </a:solidFill>
                  <a:latin typeface="Canva Sans Bold"/>
                  <a:ea typeface="Canva Sans Bold"/>
                  <a:cs typeface="Canva Sans Bold"/>
                  <a:sym typeface="Canva Sans Bold"/>
                </a:rPr>
                <a:t>Model Architecture</a:t>
              </a:r>
            </a:p>
          </p:txBody>
        </p:sp>
      </p:grpSp>
      <p:grpSp>
        <p:nvGrpSpPr>
          <p:cNvPr name="Group 6" id="6"/>
          <p:cNvGrpSpPr/>
          <p:nvPr/>
        </p:nvGrpSpPr>
        <p:grpSpPr>
          <a:xfrm rot="0">
            <a:off x="1028700" y="3304204"/>
            <a:ext cx="7187899" cy="5102432"/>
            <a:chOff x="0" y="0"/>
            <a:chExt cx="1893109" cy="1343850"/>
          </a:xfrm>
        </p:grpSpPr>
        <p:sp>
          <p:nvSpPr>
            <p:cNvPr name="Freeform 7" id="7"/>
            <p:cNvSpPr/>
            <p:nvPr/>
          </p:nvSpPr>
          <p:spPr>
            <a:xfrm flipH="false" flipV="false" rot="0">
              <a:off x="0" y="0"/>
              <a:ext cx="1893109" cy="1343850"/>
            </a:xfrm>
            <a:custGeom>
              <a:avLst/>
              <a:gdLst/>
              <a:ahLst/>
              <a:cxnLst/>
              <a:rect r="r" b="b" t="t" l="l"/>
              <a:pathLst>
                <a:path h="1343850" w="1893109">
                  <a:moveTo>
                    <a:pt x="54931" y="0"/>
                  </a:moveTo>
                  <a:lnTo>
                    <a:pt x="1838178" y="0"/>
                  </a:lnTo>
                  <a:cubicBezTo>
                    <a:pt x="1868516" y="0"/>
                    <a:pt x="1893109" y="24593"/>
                    <a:pt x="1893109" y="54931"/>
                  </a:cubicBezTo>
                  <a:lnTo>
                    <a:pt x="1893109" y="1288919"/>
                  </a:lnTo>
                  <a:cubicBezTo>
                    <a:pt x="1893109" y="1319257"/>
                    <a:pt x="1868516" y="1343850"/>
                    <a:pt x="1838178" y="1343850"/>
                  </a:cubicBezTo>
                  <a:lnTo>
                    <a:pt x="54931" y="1343850"/>
                  </a:lnTo>
                  <a:cubicBezTo>
                    <a:pt x="24593" y="1343850"/>
                    <a:pt x="0" y="1319257"/>
                    <a:pt x="0" y="1288919"/>
                  </a:cubicBezTo>
                  <a:lnTo>
                    <a:pt x="0" y="54931"/>
                  </a:lnTo>
                  <a:cubicBezTo>
                    <a:pt x="0" y="24593"/>
                    <a:pt x="24593" y="0"/>
                    <a:pt x="54931" y="0"/>
                  </a:cubicBezTo>
                  <a:close/>
                </a:path>
              </a:pathLst>
            </a:custGeom>
            <a:solidFill>
              <a:srgbClr val="FFFFFF"/>
            </a:solidFill>
            <a:ln w="38100" cap="rnd">
              <a:solidFill>
                <a:srgbClr val="000000"/>
              </a:solidFill>
              <a:prstDash val="solid"/>
              <a:round/>
            </a:ln>
          </p:spPr>
        </p:sp>
        <p:sp>
          <p:nvSpPr>
            <p:cNvPr name="TextBox 8" id="8"/>
            <p:cNvSpPr txBox="true"/>
            <p:nvPr/>
          </p:nvSpPr>
          <p:spPr>
            <a:xfrm>
              <a:off x="0" y="-57150"/>
              <a:ext cx="1893109" cy="1401000"/>
            </a:xfrm>
            <a:prstGeom prst="rect">
              <a:avLst/>
            </a:prstGeom>
          </p:spPr>
          <p:txBody>
            <a:bodyPr anchor="ctr" rtlCol="false" tIns="50800" lIns="50800" bIns="50800" rIns="50800"/>
            <a:lstStyle/>
            <a:p>
              <a:pPr algn="l" marL="669291" indent="-334646" lvl="1">
                <a:lnSpc>
                  <a:spcPts val="4340"/>
                </a:lnSpc>
                <a:buFont typeface="Arial"/>
                <a:buChar char="•"/>
              </a:pPr>
              <a:r>
                <a:rPr lang="en-US" sz="3100">
                  <a:solidFill>
                    <a:srgbClr val="2D3880"/>
                  </a:solidFill>
                  <a:latin typeface="Canva Sans"/>
                  <a:ea typeface="Canva Sans"/>
                  <a:cs typeface="Canva Sans"/>
                  <a:sym typeface="Canva Sans"/>
                </a:rPr>
                <a:t>used ‘</a:t>
              </a:r>
              <a:r>
                <a:rPr lang="en-US" sz="3100" i="true">
                  <a:solidFill>
                    <a:srgbClr val="2D3880"/>
                  </a:solidFill>
                  <a:latin typeface="Canva Sans"/>
                  <a:ea typeface="Canva Sans"/>
                  <a:cs typeface="Canva Sans"/>
                  <a:sym typeface="Canva Sans"/>
                </a:rPr>
                <a:t>Transfer learning’</a:t>
              </a:r>
              <a:r>
                <a:rPr lang="en-US" sz="3100">
                  <a:solidFill>
                    <a:srgbClr val="2D3880"/>
                  </a:solidFill>
                  <a:latin typeface="Canva Sans"/>
                  <a:ea typeface="Canva Sans"/>
                  <a:cs typeface="Canva Sans"/>
                  <a:sym typeface="Canva Sans"/>
                </a:rPr>
                <a:t> on BERT model to predict whether a given sentence is depressive or not.</a:t>
              </a:r>
            </a:p>
            <a:p>
              <a:pPr algn="l" marL="669291" indent="-334646" lvl="1">
                <a:lnSpc>
                  <a:spcPts val="4340"/>
                </a:lnSpc>
                <a:buFont typeface="Arial"/>
                <a:buChar char="•"/>
              </a:pPr>
              <a:r>
                <a:rPr lang="en-US" sz="3100">
                  <a:solidFill>
                    <a:srgbClr val="2D3880"/>
                  </a:solidFill>
                  <a:latin typeface="Canva Sans"/>
                  <a:ea typeface="Canva Sans"/>
                  <a:cs typeface="Canva Sans"/>
                  <a:sym typeface="Canva Sans"/>
                </a:rPr>
                <a:t>Transfer learning is a ML technique where a model trained on one task is reused or finetuned for a different but related task.</a:t>
              </a:r>
            </a:p>
            <a:p>
              <a:pPr algn="l">
                <a:lnSpc>
                  <a:spcPts val="4340"/>
                </a:lnSpc>
              </a:pPr>
            </a:p>
          </p:txBody>
        </p:sp>
      </p:grpSp>
      <p:grpSp>
        <p:nvGrpSpPr>
          <p:cNvPr name="Group 9" id="9"/>
          <p:cNvGrpSpPr/>
          <p:nvPr/>
        </p:nvGrpSpPr>
        <p:grpSpPr>
          <a:xfrm rot="0">
            <a:off x="11406175" y="2862516"/>
            <a:ext cx="4475069" cy="1914158"/>
            <a:chOff x="0" y="0"/>
            <a:chExt cx="1178619" cy="504140"/>
          </a:xfrm>
        </p:grpSpPr>
        <p:sp>
          <p:nvSpPr>
            <p:cNvPr name="Freeform 10" id="10"/>
            <p:cNvSpPr/>
            <p:nvPr/>
          </p:nvSpPr>
          <p:spPr>
            <a:xfrm flipH="false" flipV="false" rot="0">
              <a:off x="0" y="0"/>
              <a:ext cx="1178619" cy="504140"/>
            </a:xfrm>
            <a:custGeom>
              <a:avLst/>
              <a:gdLst/>
              <a:ahLst/>
              <a:cxnLst/>
              <a:rect r="r" b="b" t="t" l="l"/>
              <a:pathLst>
                <a:path h="504140" w="1178619">
                  <a:moveTo>
                    <a:pt x="173001" y="0"/>
                  </a:moveTo>
                  <a:lnTo>
                    <a:pt x="1005618" y="0"/>
                  </a:lnTo>
                  <a:cubicBezTo>
                    <a:pt x="1101164" y="0"/>
                    <a:pt x="1178619" y="77455"/>
                    <a:pt x="1178619" y="173001"/>
                  </a:cubicBezTo>
                  <a:lnTo>
                    <a:pt x="1178619" y="331139"/>
                  </a:lnTo>
                  <a:cubicBezTo>
                    <a:pt x="1178619" y="426685"/>
                    <a:pt x="1101164" y="504140"/>
                    <a:pt x="1005618" y="504140"/>
                  </a:cubicBezTo>
                  <a:lnTo>
                    <a:pt x="173001" y="504140"/>
                  </a:lnTo>
                  <a:cubicBezTo>
                    <a:pt x="77455" y="504140"/>
                    <a:pt x="0" y="426685"/>
                    <a:pt x="0" y="331139"/>
                  </a:cubicBezTo>
                  <a:lnTo>
                    <a:pt x="0" y="173001"/>
                  </a:lnTo>
                  <a:cubicBezTo>
                    <a:pt x="0" y="77455"/>
                    <a:pt x="77455" y="0"/>
                    <a:pt x="173001" y="0"/>
                  </a:cubicBezTo>
                  <a:close/>
                </a:path>
              </a:pathLst>
            </a:custGeom>
            <a:solidFill>
              <a:srgbClr val="FFFFFF"/>
            </a:solidFill>
            <a:ln w="38100" cap="rnd">
              <a:solidFill>
                <a:srgbClr val="000000"/>
              </a:solidFill>
              <a:prstDash val="solid"/>
              <a:round/>
            </a:ln>
          </p:spPr>
        </p:sp>
        <p:sp>
          <p:nvSpPr>
            <p:cNvPr name="TextBox 11" id="11"/>
            <p:cNvSpPr txBox="true"/>
            <p:nvPr/>
          </p:nvSpPr>
          <p:spPr>
            <a:xfrm>
              <a:off x="0" y="-57150"/>
              <a:ext cx="1178619" cy="561290"/>
            </a:xfrm>
            <a:prstGeom prst="rect">
              <a:avLst/>
            </a:prstGeom>
          </p:spPr>
          <p:txBody>
            <a:bodyPr anchor="ctr" rtlCol="false" tIns="50800" lIns="50800" bIns="50800" rIns="50800"/>
            <a:lstStyle/>
            <a:p>
              <a:pPr algn="ctr">
                <a:lnSpc>
                  <a:spcPts val="3919"/>
                </a:lnSpc>
              </a:pPr>
              <a:r>
                <a:rPr lang="en-US" sz="2799">
                  <a:solidFill>
                    <a:srgbClr val="000000"/>
                  </a:solidFill>
                  <a:latin typeface="Canva Sans"/>
                  <a:ea typeface="Canva Sans"/>
                  <a:cs typeface="Canva Sans"/>
                  <a:sym typeface="Canva Sans"/>
                </a:rPr>
                <a:t>Extract &amp; Analyze users browser history</a:t>
              </a:r>
            </a:p>
          </p:txBody>
        </p:sp>
      </p:grpSp>
      <p:sp>
        <p:nvSpPr>
          <p:cNvPr name="TextBox 12" id="12"/>
          <p:cNvSpPr txBox="true"/>
          <p:nvPr/>
        </p:nvSpPr>
        <p:spPr>
          <a:xfrm rot="0">
            <a:off x="2296840" y="542925"/>
            <a:ext cx="13694319" cy="942975"/>
          </a:xfrm>
          <a:prstGeom prst="rect">
            <a:avLst/>
          </a:prstGeom>
        </p:spPr>
        <p:txBody>
          <a:bodyPr anchor="t" rtlCol="false" tIns="0" lIns="0" bIns="0" rIns="0">
            <a:spAutoFit/>
          </a:bodyPr>
          <a:lstStyle/>
          <a:p>
            <a:pPr algn="ctr" marL="0" indent="0" lvl="0">
              <a:lnSpc>
                <a:spcPts val="7500"/>
              </a:lnSpc>
            </a:pPr>
            <a:r>
              <a:rPr lang="en-US" b="true" sz="6000" i="true">
                <a:solidFill>
                  <a:srgbClr val="000000"/>
                </a:solidFill>
                <a:latin typeface="Cormorant Garamond Bold Italics"/>
                <a:ea typeface="Cormorant Garamond Bold Italics"/>
                <a:cs typeface="Cormorant Garamond Bold Italics"/>
                <a:sym typeface="Cormorant Garamond Bold Italics"/>
              </a:rPr>
              <a:t>Proactive Emotion Tracker </a:t>
            </a:r>
          </a:p>
        </p:txBody>
      </p:sp>
      <p:sp>
        <p:nvSpPr>
          <p:cNvPr name="TextBox 13" id="1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27</a:t>
            </a:r>
          </a:p>
        </p:txBody>
      </p:sp>
      <p:grpSp>
        <p:nvGrpSpPr>
          <p:cNvPr name="Group 14" id="14"/>
          <p:cNvGrpSpPr/>
          <p:nvPr/>
        </p:nvGrpSpPr>
        <p:grpSpPr>
          <a:xfrm rot="0">
            <a:off x="11542904" y="6293749"/>
            <a:ext cx="4201611" cy="2112887"/>
            <a:chOff x="0" y="0"/>
            <a:chExt cx="1106597" cy="556480"/>
          </a:xfrm>
        </p:grpSpPr>
        <p:sp>
          <p:nvSpPr>
            <p:cNvPr name="Freeform 15" id="15"/>
            <p:cNvSpPr/>
            <p:nvPr/>
          </p:nvSpPr>
          <p:spPr>
            <a:xfrm flipH="false" flipV="false" rot="0">
              <a:off x="0" y="0"/>
              <a:ext cx="1106597" cy="556480"/>
            </a:xfrm>
            <a:custGeom>
              <a:avLst/>
              <a:gdLst/>
              <a:ahLst/>
              <a:cxnLst/>
              <a:rect r="r" b="b" t="t" l="l"/>
              <a:pathLst>
                <a:path h="556480" w="1106597">
                  <a:moveTo>
                    <a:pt x="184261" y="0"/>
                  </a:moveTo>
                  <a:lnTo>
                    <a:pt x="922336" y="0"/>
                  </a:lnTo>
                  <a:cubicBezTo>
                    <a:pt x="971205" y="0"/>
                    <a:pt x="1018073" y="19413"/>
                    <a:pt x="1052628" y="53969"/>
                  </a:cubicBezTo>
                  <a:cubicBezTo>
                    <a:pt x="1087184" y="88524"/>
                    <a:pt x="1106597" y="135392"/>
                    <a:pt x="1106597" y="184261"/>
                  </a:cubicBezTo>
                  <a:lnTo>
                    <a:pt x="1106597" y="372220"/>
                  </a:lnTo>
                  <a:cubicBezTo>
                    <a:pt x="1106597" y="473984"/>
                    <a:pt x="1024101" y="556480"/>
                    <a:pt x="922336" y="556480"/>
                  </a:cubicBezTo>
                  <a:lnTo>
                    <a:pt x="184261" y="556480"/>
                  </a:lnTo>
                  <a:cubicBezTo>
                    <a:pt x="135392" y="556480"/>
                    <a:pt x="88524" y="537067"/>
                    <a:pt x="53969" y="502512"/>
                  </a:cubicBezTo>
                  <a:cubicBezTo>
                    <a:pt x="19413" y="467956"/>
                    <a:pt x="0" y="421089"/>
                    <a:pt x="0" y="372220"/>
                  </a:cubicBezTo>
                  <a:lnTo>
                    <a:pt x="0" y="184261"/>
                  </a:lnTo>
                  <a:cubicBezTo>
                    <a:pt x="0" y="135392"/>
                    <a:pt x="19413" y="88524"/>
                    <a:pt x="53969" y="53969"/>
                  </a:cubicBezTo>
                  <a:cubicBezTo>
                    <a:pt x="88524" y="19413"/>
                    <a:pt x="135392" y="0"/>
                    <a:pt x="184261" y="0"/>
                  </a:cubicBezTo>
                  <a:close/>
                </a:path>
              </a:pathLst>
            </a:custGeom>
            <a:solidFill>
              <a:srgbClr val="FFFFFF"/>
            </a:solidFill>
            <a:ln w="38100" cap="rnd">
              <a:solidFill>
                <a:srgbClr val="000000"/>
              </a:solidFill>
              <a:prstDash val="solid"/>
              <a:round/>
            </a:ln>
          </p:spPr>
        </p:sp>
        <p:sp>
          <p:nvSpPr>
            <p:cNvPr name="TextBox 16" id="16"/>
            <p:cNvSpPr txBox="true"/>
            <p:nvPr/>
          </p:nvSpPr>
          <p:spPr>
            <a:xfrm>
              <a:off x="0" y="-57150"/>
              <a:ext cx="1106597" cy="613630"/>
            </a:xfrm>
            <a:prstGeom prst="rect">
              <a:avLst/>
            </a:prstGeom>
          </p:spPr>
          <p:txBody>
            <a:bodyPr anchor="ctr" rtlCol="false" tIns="50800" lIns="50800" bIns="50800" rIns="50800"/>
            <a:lstStyle/>
            <a:p>
              <a:pPr algn="ctr">
                <a:lnSpc>
                  <a:spcPts val="3779"/>
                </a:lnSpc>
              </a:pPr>
              <a:r>
                <a:rPr lang="en-US" sz="2699">
                  <a:solidFill>
                    <a:srgbClr val="000000"/>
                  </a:solidFill>
                  <a:latin typeface="Canva Sans"/>
                  <a:ea typeface="Canva Sans"/>
                  <a:cs typeface="Canva Sans"/>
                  <a:sym typeface="Canva Sans"/>
                </a:rPr>
                <a:t>Analyze this data to detect the severity level of depression.</a:t>
              </a:r>
            </a:p>
            <a:p>
              <a:pPr algn="ctr">
                <a:lnSpc>
                  <a:spcPts val="3779"/>
                </a:lnSpc>
              </a:pPr>
            </a:p>
          </p:txBody>
        </p:sp>
      </p:grpSp>
      <p:sp>
        <p:nvSpPr>
          <p:cNvPr name="AutoShape 17" id="17"/>
          <p:cNvSpPr/>
          <p:nvPr/>
        </p:nvSpPr>
        <p:spPr>
          <a:xfrm>
            <a:off x="13643709" y="4776674"/>
            <a:ext cx="0" cy="1517076"/>
          </a:xfrm>
          <a:prstGeom prst="line">
            <a:avLst/>
          </a:prstGeom>
          <a:ln cap="flat" w="38100">
            <a:solidFill>
              <a:srgbClr val="000000"/>
            </a:solidFill>
            <a:prstDash val="solid"/>
            <a:headEnd type="none" len="sm" w="sm"/>
            <a:tailEnd type="arrow" len="sm" w="med"/>
          </a:ln>
        </p:spPr>
      </p:sp>
    </p:spTree>
  </p:cSld>
  <p:clrMapOvr>
    <a:masterClrMapping/>
  </p:clrMapOvr>
  <p:transition spd="fast">
    <p:fade/>
  </p:transition>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182206" y="-168571"/>
            <a:ext cx="5143500" cy="5143500"/>
          </a:xfrm>
          <a:custGeom>
            <a:avLst/>
            <a:gdLst/>
            <a:ahLst/>
            <a:cxnLst/>
            <a:rect r="r" b="b" t="t" l="l"/>
            <a:pathLst>
              <a:path h="5143500" w="5143500">
                <a:moveTo>
                  <a:pt x="0" y="0"/>
                </a:moveTo>
                <a:lnTo>
                  <a:pt x="5143500" y="0"/>
                </a:lnTo>
                <a:lnTo>
                  <a:pt x="5143500"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915638" y="1981327"/>
            <a:ext cx="2456723" cy="843452"/>
            <a:chOff x="0" y="0"/>
            <a:chExt cx="647038" cy="222144"/>
          </a:xfrm>
        </p:grpSpPr>
        <p:sp>
          <p:nvSpPr>
            <p:cNvPr name="Freeform 4" id="4"/>
            <p:cNvSpPr/>
            <p:nvPr/>
          </p:nvSpPr>
          <p:spPr>
            <a:xfrm flipH="false" flipV="false" rot="0">
              <a:off x="0" y="0"/>
              <a:ext cx="647038" cy="222144"/>
            </a:xfrm>
            <a:custGeom>
              <a:avLst/>
              <a:gdLst/>
              <a:ahLst/>
              <a:cxnLst/>
              <a:rect r="r" b="b" t="t" l="l"/>
              <a:pathLst>
                <a:path h="222144" w="647038">
                  <a:moveTo>
                    <a:pt x="53572" y="0"/>
                  </a:moveTo>
                  <a:lnTo>
                    <a:pt x="593466" y="0"/>
                  </a:lnTo>
                  <a:cubicBezTo>
                    <a:pt x="607674" y="0"/>
                    <a:pt x="621300" y="5644"/>
                    <a:pt x="631347" y="15691"/>
                  </a:cubicBezTo>
                  <a:cubicBezTo>
                    <a:pt x="641394" y="25738"/>
                    <a:pt x="647038" y="39364"/>
                    <a:pt x="647038" y="53572"/>
                  </a:cubicBezTo>
                  <a:lnTo>
                    <a:pt x="647038" y="168571"/>
                  </a:lnTo>
                  <a:cubicBezTo>
                    <a:pt x="647038" y="182780"/>
                    <a:pt x="641394" y="196406"/>
                    <a:pt x="631347" y="206453"/>
                  </a:cubicBezTo>
                  <a:cubicBezTo>
                    <a:pt x="621300" y="216499"/>
                    <a:pt x="607674" y="222144"/>
                    <a:pt x="593466" y="222144"/>
                  </a:cubicBezTo>
                  <a:lnTo>
                    <a:pt x="53572" y="222144"/>
                  </a:lnTo>
                  <a:cubicBezTo>
                    <a:pt x="39364" y="222144"/>
                    <a:pt x="25738" y="216499"/>
                    <a:pt x="15691" y="206453"/>
                  </a:cubicBezTo>
                  <a:cubicBezTo>
                    <a:pt x="5644" y="196406"/>
                    <a:pt x="0" y="182780"/>
                    <a:pt x="0" y="168571"/>
                  </a:cubicBezTo>
                  <a:lnTo>
                    <a:pt x="0" y="53572"/>
                  </a:lnTo>
                  <a:cubicBezTo>
                    <a:pt x="0" y="39364"/>
                    <a:pt x="5644" y="25738"/>
                    <a:pt x="15691" y="15691"/>
                  </a:cubicBezTo>
                  <a:cubicBezTo>
                    <a:pt x="25738" y="5644"/>
                    <a:pt x="39364" y="0"/>
                    <a:pt x="53572" y="0"/>
                  </a:cubicBezTo>
                  <a:close/>
                </a:path>
              </a:pathLst>
            </a:custGeom>
            <a:solidFill>
              <a:srgbClr val="FFFFFF"/>
            </a:solidFill>
            <a:ln w="38100" cap="sq">
              <a:solidFill>
                <a:srgbClr val="000000"/>
              </a:solidFill>
              <a:prstDash val="solid"/>
              <a:miter/>
            </a:ln>
          </p:spPr>
        </p:sp>
        <p:sp>
          <p:nvSpPr>
            <p:cNvPr name="TextBox 5" id="5"/>
            <p:cNvSpPr txBox="true"/>
            <p:nvPr/>
          </p:nvSpPr>
          <p:spPr>
            <a:xfrm>
              <a:off x="0" y="-57150"/>
              <a:ext cx="647038" cy="279294"/>
            </a:xfrm>
            <a:prstGeom prst="rect">
              <a:avLst/>
            </a:prstGeom>
          </p:spPr>
          <p:txBody>
            <a:bodyPr anchor="ctr" rtlCol="false" tIns="50800" lIns="50800" bIns="50800" rIns="50800"/>
            <a:lstStyle/>
            <a:p>
              <a:pPr algn="ctr">
                <a:lnSpc>
                  <a:spcPts val="4899"/>
                </a:lnSpc>
              </a:pPr>
              <a:r>
                <a:rPr lang="en-US" b="true" sz="3499">
                  <a:solidFill>
                    <a:srgbClr val="000000"/>
                  </a:solidFill>
                  <a:latin typeface="Canva Sans Bold"/>
                  <a:ea typeface="Canva Sans Bold"/>
                  <a:cs typeface="Canva Sans Bold"/>
                  <a:sym typeface="Canva Sans Bold"/>
                </a:rPr>
                <a:t>Results</a:t>
              </a:r>
            </a:p>
          </p:txBody>
        </p:sp>
      </p:grpSp>
      <p:sp>
        <p:nvSpPr>
          <p:cNvPr name="Freeform 6" id="6"/>
          <p:cNvSpPr/>
          <p:nvPr/>
        </p:nvSpPr>
        <p:spPr>
          <a:xfrm flipH="false" flipV="false" rot="0">
            <a:off x="0" y="3320205"/>
            <a:ext cx="9662268" cy="4866398"/>
          </a:xfrm>
          <a:custGeom>
            <a:avLst/>
            <a:gdLst/>
            <a:ahLst/>
            <a:cxnLst/>
            <a:rect r="r" b="b" t="t" l="l"/>
            <a:pathLst>
              <a:path h="4866398" w="9662268">
                <a:moveTo>
                  <a:pt x="0" y="0"/>
                </a:moveTo>
                <a:lnTo>
                  <a:pt x="9662268" y="0"/>
                </a:lnTo>
                <a:lnTo>
                  <a:pt x="9662268" y="4866398"/>
                </a:lnTo>
                <a:lnTo>
                  <a:pt x="0" y="4866398"/>
                </a:lnTo>
                <a:lnTo>
                  <a:pt x="0" y="0"/>
                </a:lnTo>
                <a:close/>
              </a:path>
            </a:pathLst>
          </a:custGeom>
          <a:blipFill>
            <a:blip r:embed="rId4"/>
            <a:stretch>
              <a:fillRect l="0" t="0" r="0" b="0"/>
            </a:stretch>
          </a:blipFill>
        </p:spPr>
      </p:sp>
      <p:sp>
        <p:nvSpPr>
          <p:cNvPr name="TextBox 7" id="7"/>
          <p:cNvSpPr txBox="true"/>
          <p:nvPr/>
        </p:nvSpPr>
        <p:spPr>
          <a:xfrm rot="0">
            <a:off x="2296840" y="542925"/>
            <a:ext cx="13694319" cy="942975"/>
          </a:xfrm>
          <a:prstGeom prst="rect">
            <a:avLst/>
          </a:prstGeom>
        </p:spPr>
        <p:txBody>
          <a:bodyPr anchor="t" rtlCol="false" tIns="0" lIns="0" bIns="0" rIns="0">
            <a:spAutoFit/>
          </a:bodyPr>
          <a:lstStyle/>
          <a:p>
            <a:pPr algn="ctr" marL="0" indent="0" lvl="0">
              <a:lnSpc>
                <a:spcPts val="7500"/>
              </a:lnSpc>
            </a:pPr>
            <a:r>
              <a:rPr lang="en-US" b="true" sz="6000" i="true">
                <a:solidFill>
                  <a:srgbClr val="000000"/>
                </a:solidFill>
                <a:latin typeface="Cormorant Garamond Bold Italics"/>
                <a:ea typeface="Cormorant Garamond Bold Italics"/>
                <a:cs typeface="Cormorant Garamond Bold Italics"/>
                <a:sym typeface="Cormorant Garamond Bold Italics"/>
              </a:rPr>
              <a:t>Proactive Emotion Tracker </a:t>
            </a: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28</a:t>
            </a:r>
          </a:p>
        </p:txBody>
      </p:sp>
      <p:sp>
        <p:nvSpPr>
          <p:cNvPr name="TextBox 9" id="9"/>
          <p:cNvSpPr txBox="true"/>
          <p:nvPr/>
        </p:nvSpPr>
        <p:spPr>
          <a:xfrm rot="0">
            <a:off x="9662268" y="3341686"/>
            <a:ext cx="8625732" cy="3889377"/>
          </a:xfrm>
          <a:prstGeom prst="rect">
            <a:avLst/>
          </a:prstGeom>
        </p:spPr>
        <p:txBody>
          <a:bodyPr anchor="t" rtlCol="false" tIns="0" lIns="0" bIns="0" rIns="0">
            <a:spAutoFit/>
          </a:bodyPr>
          <a:lstStyle/>
          <a:p>
            <a:pPr algn="l" marL="798823" indent="-399411" lvl="1">
              <a:lnSpc>
                <a:spcPts val="6289"/>
              </a:lnSpc>
              <a:buFont typeface="Arial"/>
              <a:buChar char="•"/>
            </a:pPr>
            <a:r>
              <a:rPr lang="en-US" sz="3699">
                <a:solidFill>
                  <a:srgbClr val="000000"/>
                </a:solidFill>
                <a:latin typeface="Glacial Indifference"/>
                <a:ea typeface="Glacial Indifference"/>
                <a:cs typeface="Glacial Indifference"/>
                <a:sym typeface="Glacial Indifference"/>
              </a:rPr>
              <a:t>Y-axis shows value of training loss</a:t>
            </a:r>
          </a:p>
          <a:p>
            <a:pPr algn="l" marL="798823" indent="-399411" lvl="1">
              <a:lnSpc>
                <a:spcPts val="6289"/>
              </a:lnSpc>
              <a:buFont typeface="Arial"/>
              <a:buChar char="•"/>
            </a:pPr>
            <a:r>
              <a:rPr lang="en-US" sz="3699">
                <a:solidFill>
                  <a:srgbClr val="000000"/>
                </a:solidFill>
                <a:latin typeface="Glacial Indifference"/>
                <a:ea typeface="Glacial Indifference"/>
                <a:cs typeface="Glacial Indifference"/>
                <a:sym typeface="Glacial Indifference"/>
              </a:rPr>
              <a:t>X-axis shows training steps</a:t>
            </a:r>
          </a:p>
          <a:p>
            <a:pPr algn="l" marL="798823" indent="-399411" lvl="1">
              <a:lnSpc>
                <a:spcPts val="6289"/>
              </a:lnSpc>
              <a:buFont typeface="Arial"/>
              <a:buChar char="•"/>
            </a:pPr>
            <a:r>
              <a:rPr lang="en-US" sz="3699">
                <a:solidFill>
                  <a:srgbClr val="000000"/>
                </a:solidFill>
                <a:latin typeface="Glacial Indifference"/>
                <a:ea typeface="Glacial Indifference"/>
                <a:cs typeface="Glacial Indifference"/>
                <a:sym typeface="Glacial Indifference"/>
              </a:rPr>
              <a:t>Y=0, means perfect model / zero errors</a:t>
            </a:r>
          </a:p>
          <a:p>
            <a:pPr algn="l" marL="798823" indent="-399411" lvl="1">
              <a:lnSpc>
                <a:spcPts val="6289"/>
              </a:lnSpc>
              <a:buFont typeface="Arial"/>
              <a:buChar char="•"/>
            </a:pPr>
            <a:r>
              <a:rPr lang="en-US" sz="3699">
                <a:solidFill>
                  <a:srgbClr val="000000"/>
                </a:solidFill>
                <a:latin typeface="Glacial Indifference"/>
                <a:ea typeface="Glacial Indifference"/>
                <a:cs typeface="Glacial Indifference"/>
                <a:sym typeface="Glacial Indifference"/>
              </a:rPr>
              <a:t>Y=1.2, means lots of mistakes made </a:t>
            </a:r>
          </a:p>
        </p:txBody>
      </p:sp>
    </p:spTree>
  </p:cSld>
  <p:clrMapOvr>
    <a:masterClrMapping/>
  </p:clrMapOvr>
  <p:transition spd="fast">
    <p:fade/>
  </p:transition>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716250" y="0"/>
            <a:ext cx="5143500" cy="5143500"/>
          </a:xfrm>
          <a:custGeom>
            <a:avLst/>
            <a:gdLst/>
            <a:ahLst/>
            <a:cxnLst/>
            <a:rect r="r" b="b" t="t" l="l"/>
            <a:pathLst>
              <a:path h="5143500" w="5143500">
                <a:moveTo>
                  <a:pt x="0" y="0"/>
                </a:moveTo>
                <a:lnTo>
                  <a:pt x="5143500" y="0"/>
                </a:lnTo>
                <a:lnTo>
                  <a:pt x="5143500"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915638" y="1981453"/>
            <a:ext cx="2456723" cy="843452"/>
            <a:chOff x="0" y="0"/>
            <a:chExt cx="647038" cy="222144"/>
          </a:xfrm>
        </p:grpSpPr>
        <p:sp>
          <p:nvSpPr>
            <p:cNvPr name="Freeform 4" id="4"/>
            <p:cNvSpPr/>
            <p:nvPr/>
          </p:nvSpPr>
          <p:spPr>
            <a:xfrm flipH="false" flipV="false" rot="0">
              <a:off x="0" y="0"/>
              <a:ext cx="647038" cy="222144"/>
            </a:xfrm>
            <a:custGeom>
              <a:avLst/>
              <a:gdLst/>
              <a:ahLst/>
              <a:cxnLst/>
              <a:rect r="r" b="b" t="t" l="l"/>
              <a:pathLst>
                <a:path h="222144" w="647038">
                  <a:moveTo>
                    <a:pt x="53572" y="0"/>
                  </a:moveTo>
                  <a:lnTo>
                    <a:pt x="593466" y="0"/>
                  </a:lnTo>
                  <a:cubicBezTo>
                    <a:pt x="607674" y="0"/>
                    <a:pt x="621300" y="5644"/>
                    <a:pt x="631347" y="15691"/>
                  </a:cubicBezTo>
                  <a:cubicBezTo>
                    <a:pt x="641394" y="25738"/>
                    <a:pt x="647038" y="39364"/>
                    <a:pt x="647038" y="53572"/>
                  </a:cubicBezTo>
                  <a:lnTo>
                    <a:pt x="647038" y="168571"/>
                  </a:lnTo>
                  <a:cubicBezTo>
                    <a:pt x="647038" y="182780"/>
                    <a:pt x="641394" y="196406"/>
                    <a:pt x="631347" y="206453"/>
                  </a:cubicBezTo>
                  <a:cubicBezTo>
                    <a:pt x="621300" y="216499"/>
                    <a:pt x="607674" y="222144"/>
                    <a:pt x="593466" y="222144"/>
                  </a:cubicBezTo>
                  <a:lnTo>
                    <a:pt x="53572" y="222144"/>
                  </a:lnTo>
                  <a:cubicBezTo>
                    <a:pt x="39364" y="222144"/>
                    <a:pt x="25738" y="216499"/>
                    <a:pt x="15691" y="206453"/>
                  </a:cubicBezTo>
                  <a:cubicBezTo>
                    <a:pt x="5644" y="196406"/>
                    <a:pt x="0" y="182780"/>
                    <a:pt x="0" y="168571"/>
                  </a:cubicBezTo>
                  <a:lnTo>
                    <a:pt x="0" y="53572"/>
                  </a:lnTo>
                  <a:cubicBezTo>
                    <a:pt x="0" y="39364"/>
                    <a:pt x="5644" y="25738"/>
                    <a:pt x="15691" y="15691"/>
                  </a:cubicBezTo>
                  <a:cubicBezTo>
                    <a:pt x="25738" y="5644"/>
                    <a:pt x="39364" y="0"/>
                    <a:pt x="53572" y="0"/>
                  </a:cubicBezTo>
                  <a:close/>
                </a:path>
              </a:pathLst>
            </a:custGeom>
            <a:solidFill>
              <a:srgbClr val="FFFFFF"/>
            </a:solidFill>
            <a:ln w="38100" cap="sq">
              <a:solidFill>
                <a:srgbClr val="000000"/>
              </a:solidFill>
              <a:prstDash val="solid"/>
              <a:miter/>
            </a:ln>
          </p:spPr>
        </p:sp>
        <p:sp>
          <p:nvSpPr>
            <p:cNvPr name="TextBox 5" id="5"/>
            <p:cNvSpPr txBox="true"/>
            <p:nvPr/>
          </p:nvSpPr>
          <p:spPr>
            <a:xfrm>
              <a:off x="0" y="-57150"/>
              <a:ext cx="647038" cy="279294"/>
            </a:xfrm>
            <a:prstGeom prst="rect">
              <a:avLst/>
            </a:prstGeom>
          </p:spPr>
          <p:txBody>
            <a:bodyPr anchor="ctr" rtlCol="false" tIns="50800" lIns="50800" bIns="50800" rIns="50800"/>
            <a:lstStyle/>
            <a:p>
              <a:pPr algn="ctr">
                <a:lnSpc>
                  <a:spcPts val="4899"/>
                </a:lnSpc>
              </a:pPr>
              <a:r>
                <a:rPr lang="en-US" b="true" sz="3499">
                  <a:solidFill>
                    <a:srgbClr val="000000"/>
                  </a:solidFill>
                  <a:latin typeface="Canva Sans Bold"/>
                  <a:ea typeface="Canva Sans Bold"/>
                  <a:cs typeface="Canva Sans Bold"/>
                  <a:sym typeface="Canva Sans Bold"/>
                </a:rPr>
                <a:t>Results</a:t>
              </a:r>
            </a:p>
          </p:txBody>
        </p:sp>
      </p:grpSp>
      <p:sp>
        <p:nvSpPr>
          <p:cNvPr name="Freeform 6" id="6"/>
          <p:cNvSpPr/>
          <p:nvPr/>
        </p:nvSpPr>
        <p:spPr>
          <a:xfrm flipH="false" flipV="false" rot="0">
            <a:off x="469247" y="3320205"/>
            <a:ext cx="9025412" cy="5014118"/>
          </a:xfrm>
          <a:custGeom>
            <a:avLst/>
            <a:gdLst/>
            <a:ahLst/>
            <a:cxnLst/>
            <a:rect r="r" b="b" t="t" l="l"/>
            <a:pathLst>
              <a:path h="5014118" w="9025412">
                <a:moveTo>
                  <a:pt x="0" y="0"/>
                </a:moveTo>
                <a:lnTo>
                  <a:pt x="9025412" y="0"/>
                </a:lnTo>
                <a:lnTo>
                  <a:pt x="9025412" y="5014118"/>
                </a:lnTo>
                <a:lnTo>
                  <a:pt x="0" y="5014118"/>
                </a:lnTo>
                <a:lnTo>
                  <a:pt x="0" y="0"/>
                </a:lnTo>
                <a:close/>
              </a:path>
            </a:pathLst>
          </a:custGeom>
          <a:blipFill>
            <a:blip r:embed="rId4"/>
            <a:stretch>
              <a:fillRect l="0" t="0" r="0" b="0"/>
            </a:stretch>
          </a:blipFill>
        </p:spPr>
      </p:sp>
      <p:sp>
        <p:nvSpPr>
          <p:cNvPr name="TextBox 7" id="7"/>
          <p:cNvSpPr txBox="true"/>
          <p:nvPr/>
        </p:nvSpPr>
        <p:spPr>
          <a:xfrm rot="0">
            <a:off x="2296840" y="542925"/>
            <a:ext cx="13694319" cy="942975"/>
          </a:xfrm>
          <a:prstGeom prst="rect">
            <a:avLst/>
          </a:prstGeom>
        </p:spPr>
        <p:txBody>
          <a:bodyPr anchor="t" rtlCol="false" tIns="0" lIns="0" bIns="0" rIns="0">
            <a:spAutoFit/>
          </a:bodyPr>
          <a:lstStyle/>
          <a:p>
            <a:pPr algn="ctr" marL="0" indent="0" lvl="0">
              <a:lnSpc>
                <a:spcPts val="7500"/>
              </a:lnSpc>
            </a:pPr>
            <a:r>
              <a:rPr lang="en-US" b="true" sz="6000" i="true">
                <a:solidFill>
                  <a:srgbClr val="000000"/>
                </a:solidFill>
                <a:latin typeface="Cormorant Garamond Bold Italics"/>
                <a:ea typeface="Cormorant Garamond Bold Italics"/>
                <a:cs typeface="Cormorant Garamond Bold Italics"/>
                <a:sym typeface="Cormorant Garamond Bold Italics"/>
              </a:rPr>
              <a:t>Proactive Emotion Tracker </a:t>
            </a: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29</a:t>
            </a:r>
          </a:p>
        </p:txBody>
      </p:sp>
      <p:sp>
        <p:nvSpPr>
          <p:cNvPr name="TextBox 9" id="9"/>
          <p:cNvSpPr txBox="true"/>
          <p:nvPr/>
        </p:nvSpPr>
        <p:spPr>
          <a:xfrm rot="0">
            <a:off x="9494659" y="3220614"/>
            <a:ext cx="8530412" cy="5470527"/>
          </a:xfrm>
          <a:prstGeom prst="rect">
            <a:avLst/>
          </a:prstGeom>
        </p:spPr>
        <p:txBody>
          <a:bodyPr anchor="t" rtlCol="false" tIns="0" lIns="0" bIns="0" rIns="0">
            <a:spAutoFit/>
          </a:bodyPr>
          <a:lstStyle/>
          <a:p>
            <a:pPr algn="l" marL="798823" indent="-399411" lvl="1">
              <a:lnSpc>
                <a:spcPts val="6289"/>
              </a:lnSpc>
              <a:buFont typeface="Arial"/>
              <a:buChar char="•"/>
            </a:pPr>
            <a:r>
              <a:rPr lang="en-US" sz="3699">
                <a:solidFill>
                  <a:srgbClr val="000000"/>
                </a:solidFill>
                <a:latin typeface="Glacial Indifference"/>
                <a:ea typeface="Glacial Indifference"/>
                <a:cs typeface="Glacial Indifference"/>
                <a:sym typeface="Glacial Indifference"/>
              </a:rPr>
              <a:t>Y-axis shows validation loss</a:t>
            </a:r>
          </a:p>
          <a:p>
            <a:pPr algn="l" marL="798823" indent="-399411" lvl="1">
              <a:lnSpc>
                <a:spcPts val="6289"/>
              </a:lnSpc>
              <a:buFont typeface="Arial"/>
              <a:buChar char="•"/>
            </a:pPr>
            <a:r>
              <a:rPr lang="en-US" sz="3699" u="sng">
                <a:solidFill>
                  <a:srgbClr val="000000"/>
                </a:solidFill>
                <a:latin typeface="Glacial Indifference"/>
                <a:ea typeface="Glacial Indifference"/>
                <a:cs typeface="Glacial Indifference"/>
                <a:sym typeface="Glacial Indifference"/>
              </a:rPr>
              <a:t>val. loss:</a:t>
            </a:r>
            <a:r>
              <a:rPr lang="en-US" sz="3699">
                <a:solidFill>
                  <a:srgbClr val="000000"/>
                </a:solidFill>
                <a:latin typeface="Glacial Indifference"/>
                <a:ea typeface="Glacial Indifference"/>
                <a:cs typeface="Glacial Indifference"/>
                <a:sym typeface="Glacial Indifference"/>
              </a:rPr>
              <a:t> measure of model’s wrong predictions</a:t>
            </a:r>
          </a:p>
          <a:p>
            <a:pPr algn="l" marL="798823" indent="-399411" lvl="1">
              <a:lnSpc>
                <a:spcPts val="6289"/>
              </a:lnSpc>
              <a:buFont typeface="Arial"/>
              <a:buChar char="•"/>
            </a:pPr>
            <a:r>
              <a:rPr lang="en-US" sz="3699">
                <a:solidFill>
                  <a:srgbClr val="000000"/>
                </a:solidFill>
                <a:latin typeface="Glacial Indifference"/>
                <a:ea typeface="Glacial Indifference"/>
                <a:cs typeface="Glacial Indifference"/>
                <a:sym typeface="Glacial Indifference"/>
              </a:rPr>
              <a:t>X-axis shows training steps</a:t>
            </a:r>
          </a:p>
          <a:p>
            <a:pPr algn="l" marL="798823" indent="-399411" lvl="1">
              <a:lnSpc>
                <a:spcPts val="6289"/>
              </a:lnSpc>
              <a:buFont typeface="Arial"/>
              <a:buChar char="•"/>
            </a:pPr>
            <a:r>
              <a:rPr lang="en-US" sz="3699">
                <a:solidFill>
                  <a:srgbClr val="000000"/>
                </a:solidFill>
                <a:latin typeface="Glacial Indifference"/>
                <a:ea typeface="Glacial Indifference"/>
                <a:cs typeface="Glacial Indifference"/>
                <a:sym typeface="Glacial Indifference"/>
              </a:rPr>
              <a:t>lower val. loss means model is better at making predictions</a:t>
            </a:r>
          </a:p>
          <a:p>
            <a:pPr algn="l">
              <a:lnSpc>
                <a:spcPts val="6289"/>
              </a:lnSpc>
              <a:spcBef>
                <a:spcPct val="0"/>
              </a:spcBef>
            </a:pPr>
          </a:p>
        </p:txBody>
      </p:sp>
    </p:spTree>
  </p:cSld>
  <p:clrMapOvr>
    <a:masterClrMapping/>
  </p:clrMapOvr>
  <p:transition spd="fast">
    <p:push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3809790" y="0"/>
            <a:ext cx="4478210" cy="3525572"/>
          </a:xfrm>
          <a:custGeom>
            <a:avLst/>
            <a:gdLst/>
            <a:ahLst/>
            <a:cxnLst/>
            <a:rect r="r" b="b" t="t" l="l"/>
            <a:pathLst>
              <a:path h="3525572" w="4478210">
                <a:moveTo>
                  <a:pt x="4478210" y="0"/>
                </a:moveTo>
                <a:lnTo>
                  <a:pt x="0" y="0"/>
                </a:lnTo>
                <a:lnTo>
                  <a:pt x="0" y="3525572"/>
                </a:lnTo>
                <a:lnTo>
                  <a:pt x="4478210" y="3525572"/>
                </a:lnTo>
                <a:lnTo>
                  <a:pt x="447821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3809790" y="5826116"/>
            <a:ext cx="4478210" cy="4478210"/>
          </a:xfrm>
          <a:custGeom>
            <a:avLst/>
            <a:gdLst/>
            <a:ahLst/>
            <a:cxnLst/>
            <a:rect r="r" b="b" t="t" l="l"/>
            <a:pathLst>
              <a:path h="4478210" w="4478210">
                <a:moveTo>
                  <a:pt x="4478210" y="0"/>
                </a:moveTo>
                <a:lnTo>
                  <a:pt x="0" y="0"/>
                </a:lnTo>
                <a:lnTo>
                  <a:pt x="0" y="4478210"/>
                </a:lnTo>
                <a:lnTo>
                  <a:pt x="4478210" y="4478210"/>
                </a:lnTo>
                <a:lnTo>
                  <a:pt x="447821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8700" y="2322381"/>
            <a:ext cx="10739864" cy="474316"/>
          </a:xfrm>
          <a:custGeom>
            <a:avLst/>
            <a:gdLst/>
            <a:ahLst/>
            <a:cxnLst/>
            <a:rect r="r" b="b" t="t" l="l"/>
            <a:pathLst>
              <a:path h="474316" w="10739864">
                <a:moveTo>
                  <a:pt x="0" y="0"/>
                </a:moveTo>
                <a:lnTo>
                  <a:pt x="10739864" y="0"/>
                </a:lnTo>
                <a:lnTo>
                  <a:pt x="10739864" y="474315"/>
                </a:lnTo>
                <a:lnTo>
                  <a:pt x="0" y="474315"/>
                </a:lnTo>
                <a:lnTo>
                  <a:pt x="0" y="0"/>
                </a:lnTo>
                <a:close/>
              </a:path>
            </a:pathLst>
          </a:custGeom>
          <a:blipFill>
            <a:blip r:embed="rId6"/>
            <a:stretch>
              <a:fillRect l="0" t="0" r="0" b="0"/>
            </a:stretch>
          </a:blipFill>
        </p:spPr>
      </p:sp>
      <p:sp>
        <p:nvSpPr>
          <p:cNvPr name="Freeform 5" id="5"/>
          <p:cNvSpPr/>
          <p:nvPr/>
        </p:nvSpPr>
        <p:spPr>
          <a:xfrm flipH="false" flipV="false" rot="0">
            <a:off x="1019175" y="2796696"/>
            <a:ext cx="8554661" cy="592428"/>
          </a:xfrm>
          <a:custGeom>
            <a:avLst/>
            <a:gdLst/>
            <a:ahLst/>
            <a:cxnLst/>
            <a:rect r="r" b="b" t="t" l="l"/>
            <a:pathLst>
              <a:path h="592428" w="8554661">
                <a:moveTo>
                  <a:pt x="0" y="0"/>
                </a:moveTo>
                <a:lnTo>
                  <a:pt x="8554661" y="0"/>
                </a:lnTo>
                <a:lnTo>
                  <a:pt x="8554661" y="592428"/>
                </a:lnTo>
                <a:lnTo>
                  <a:pt x="0" y="592428"/>
                </a:lnTo>
                <a:lnTo>
                  <a:pt x="0" y="0"/>
                </a:lnTo>
                <a:close/>
              </a:path>
            </a:pathLst>
          </a:custGeom>
          <a:blipFill>
            <a:blip r:embed="rId7"/>
            <a:stretch>
              <a:fillRect l="0" t="0" r="0" b="0"/>
            </a:stretch>
          </a:blipFill>
        </p:spPr>
      </p:sp>
      <p:sp>
        <p:nvSpPr>
          <p:cNvPr name="Freeform 6" id="6"/>
          <p:cNvSpPr/>
          <p:nvPr/>
        </p:nvSpPr>
        <p:spPr>
          <a:xfrm flipH="false" flipV="false" rot="0">
            <a:off x="1028700" y="3525572"/>
            <a:ext cx="3792731" cy="431846"/>
          </a:xfrm>
          <a:custGeom>
            <a:avLst/>
            <a:gdLst/>
            <a:ahLst/>
            <a:cxnLst/>
            <a:rect r="r" b="b" t="t" l="l"/>
            <a:pathLst>
              <a:path h="431846" w="3792731">
                <a:moveTo>
                  <a:pt x="0" y="0"/>
                </a:moveTo>
                <a:lnTo>
                  <a:pt x="3792731" y="0"/>
                </a:lnTo>
                <a:lnTo>
                  <a:pt x="3792731" y="431846"/>
                </a:lnTo>
                <a:lnTo>
                  <a:pt x="0" y="431846"/>
                </a:lnTo>
                <a:lnTo>
                  <a:pt x="0" y="0"/>
                </a:lnTo>
                <a:close/>
              </a:path>
            </a:pathLst>
          </a:custGeom>
          <a:blipFill>
            <a:blip r:embed="rId8"/>
            <a:stretch>
              <a:fillRect l="0" t="0" r="0" b="0"/>
            </a:stretch>
          </a:blipFill>
        </p:spPr>
      </p:sp>
      <p:sp>
        <p:nvSpPr>
          <p:cNvPr name="Freeform 7" id="7"/>
          <p:cNvSpPr/>
          <p:nvPr/>
        </p:nvSpPr>
        <p:spPr>
          <a:xfrm flipH="false" flipV="false" rot="0">
            <a:off x="1028700" y="4829966"/>
            <a:ext cx="2806765" cy="507028"/>
          </a:xfrm>
          <a:custGeom>
            <a:avLst/>
            <a:gdLst/>
            <a:ahLst/>
            <a:cxnLst/>
            <a:rect r="r" b="b" t="t" l="l"/>
            <a:pathLst>
              <a:path h="507028" w="2806765">
                <a:moveTo>
                  <a:pt x="0" y="0"/>
                </a:moveTo>
                <a:lnTo>
                  <a:pt x="2806765" y="0"/>
                </a:lnTo>
                <a:lnTo>
                  <a:pt x="2806765" y="507029"/>
                </a:lnTo>
                <a:lnTo>
                  <a:pt x="0" y="507029"/>
                </a:lnTo>
                <a:lnTo>
                  <a:pt x="0" y="0"/>
                </a:lnTo>
                <a:close/>
              </a:path>
            </a:pathLst>
          </a:custGeom>
          <a:blipFill>
            <a:blip r:embed="rId9"/>
            <a:stretch>
              <a:fillRect l="0" t="0" r="0" b="0"/>
            </a:stretch>
          </a:blipFill>
        </p:spPr>
      </p:sp>
      <p:sp>
        <p:nvSpPr>
          <p:cNvPr name="Freeform 8" id="8"/>
          <p:cNvSpPr/>
          <p:nvPr/>
        </p:nvSpPr>
        <p:spPr>
          <a:xfrm flipH="false" flipV="false" rot="0">
            <a:off x="1019175" y="5582316"/>
            <a:ext cx="10239631" cy="487601"/>
          </a:xfrm>
          <a:custGeom>
            <a:avLst/>
            <a:gdLst/>
            <a:ahLst/>
            <a:cxnLst/>
            <a:rect r="r" b="b" t="t" l="l"/>
            <a:pathLst>
              <a:path h="487601" w="10239631">
                <a:moveTo>
                  <a:pt x="0" y="0"/>
                </a:moveTo>
                <a:lnTo>
                  <a:pt x="10239631" y="0"/>
                </a:lnTo>
                <a:lnTo>
                  <a:pt x="10239631" y="487601"/>
                </a:lnTo>
                <a:lnTo>
                  <a:pt x="0" y="487601"/>
                </a:lnTo>
                <a:lnTo>
                  <a:pt x="0" y="0"/>
                </a:lnTo>
                <a:close/>
              </a:path>
            </a:pathLst>
          </a:custGeom>
          <a:blipFill>
            <a:blip r:embed="rId10"/>
            <a:stretch>
              <a:fillRect l="0" t="0" r="0" b="0"/>
            </a:stretch>
          </a:blipFill>
        </p:spPr>
      </p:sp>
      <p:sp>
        <p:nvSpPr>
          <p:cNvPr name="Freeform 9" id="9"/>
          <p:cNvSpPr/>
          <p:nvPr/>
        </p:nvSpPr>
        <p:spPr>
          <a:xfrm flipH="false" flipV="false" rot="0">
            <a:off x="1019175" y="6167496"/>
            <a:ext cx="9883983" cy="470666"/>
          </a:xfrm>
          <a:custGeom>
            <a:avLst/>
            <a:gdLst/>
            <a:ahLst/>
            <a:cxnLst/>
            <a:rect r="r" b="b" t="t" l="l"/>
            <a:pathLst>
              <a:path h="470666" w="9883983">
                <a:moveTo>
                  <a:pt x="0" y="0"/>
                </a:moveTo>
                <a:lnTo>
                  <a:pt x="9883983" y="0"/>
                </a:lnTo>
                <a:lnTo>
                  <a:pt x="9883983" y="470666"/>
                </a:lnTo>
                <a:lnTo>
                  <a:pt x="0" y="470666"/>
                </a:lnTo>
                <a:lnTo>
                  <a:pt x="0" y="0"/>
                </a:lnTo>
                <a:close/>
              </a:path>
            </a:pathLst>
          </a:custGeom>
          <a:blipFill>
            <a:blip r:embed="rId11"/>
            <a:stretch>
              <a:fillRect l="0" t="0" r="0" b="0"/>
            </a:stretch>
          </a:blipFill>
        </p:spPr>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3</a:t>
            </a:r>
          </a:p>
        </p:txBody>
      </p:sp>
      <p:sp>
        <p:nvSpPr>
          <p:cNvPr name="TextBox 11" id="11"/>
          <p:cNvSpPr txBox="true"/>
          <p:nvPr/>
        </p:nvSpPr>
        <p:spPr>
          <a:xfrm rot="0">
            <a:off x="1524123" y="348615"/>
            <a:ext cx="12715243" cy="1226820"/>
          </a:xfrm>
          <a:prstGeom prst="rect">
            <a:avLst/>
          </a:prstGeom>
        </p:spPr>
        <p:txBody>
          <a:bodyPr anchor="t" rtlCol="false" tIns="0" lIns="0" bIns="0" rIns="0">
            <a:spAutoFit/>
          </a:bodyPr>
          <a:lstStyle/>
          <a:p>
            <a:pPr algn="ctr" marL="0" indent="0" lvl="0">
              <a:lnSpc>
                <a:spcPts val="10080"/>
              </a:lnSpc>
              <a:spcBef>
                <a:spcPct val="0"/>
              </a:spcBef>
            </a:pPr>
            <a:r>
              <a:rPr lang="en-US" b="true" sz="7200" i="true">
                <a:solidFill>
                  <a:srgbClr val="000000"/>
                </a:solidFill>
                <a:latin typeface="Cormorant Garamond Bold Italics"/>
                <a:ea typeface="Cormorant Garamond Bold Italics"/>
                <a:cs typeface="Cormorant Garamond Bold Italics"/>
                <a:sym typeface="Cormorant Garamond Bold Italics"/>
              </a:rPr>
              <a:t>Local Dataset</a:t>
            </a:r>
          </a:p>
        </p:txBody>
      </p:sp>
      <p:sp>
        <p:nvSpPr>
          <p:cNvPr name="Freeform 12" id="12"/>
          <p:cNvSpPr/>
          <p:nvPr/>
        </p:nvSpPr>
        <p:spPr>
          <a:xfrm flipH="false" flipV="false" rot="0">
            <a:off x="1019175" y="4124105"/>
            <a:ext cx="10284231" cy="539173"/>
          </a:xfrm>
          <a:custGeom>
            <a:avLst/>
            <a:gdLst/>
            <a:ahLst/>
            <a:cxnLst/>
            <a:rect r="r" b="b" t="t" l="l"/>
            <a:pathLst>
              <a:path h="539173" w="10284231">
                <a:moveTo>
                  <a:pt x="0" y="0"/>
                </a:moveTo>
                <a:lnTo>
                  <a:pt x="10284231" y="0"/>
                </a:lnTo>
                <a:lnTo>
                  <a:pt x="10284231" y="539174"/>
                </a:lnTo>
                <a:lnTo>
                  <a:pt x="0" y="539174"/>
                </a:lnTo>
                <a:lnTo>
                  <a:pt x="0" y="0"/>
                </a:lnTo>
                <a:close/>
              </a:path>
            </a:pathLst>
          </a:custGeom>
          <a:blipFill>
            <a:blip r:embed="rId12"/>
            <a:stretch>
              <a:fillRect l="0" t="0" r="0" b="0"/>
            </a:stretch>
          </a:blipFill>
        </p:spPr>
      </p:sp>
    </p:spTree>
  </p:cSld>
  <p:clrMapOvr>
    <a:masterClrMapping/>
  </p:clrMapOvr>
  <p:transition spd="fast">
    <p:fade/>
  </p:transition>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182206" y="0"/>
            <a:ext cx="5143500" cy="5143500"/>
          </a:xfrm>
          <a:custGeom>
            <a:avLst/>
            <a:gdLst/>
            <a:ahLst/>
            <a:cxnLst/>
            <a:rect r="r" b="b" t="t" l="l"/>
            <a:pathLst>
              <a:path h="5143500" w="5143500">
                <a:moveTo>
                  <a:pt x="0" y="0"/>
                </a:moveTo>
                <a:lnTo>
                  <a:pt x="5143500" y="0"/>
                </a:lnTo>
                <a:lnTo>
                  <a:pt x="5143500"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177749" y="1943100"/>
            <a:ext cx="3932503" cy="1280853"/>
            <a:chOff x="0" y="0"/>
            <a:chExt cx="1035721" cy="337344"/>
          </a:xfrm>
        </p:grpSpPr>
        <p:sp>
          <p:nvSpPr>
            <p:cNvPr name="Freeform 4" id="4"/>
            <p:cNvSpPr/>
            <p:nvPr/>
          </p:nvSpPr>
          <p:spPr>
            <a:xfrm flipH="false" flipV="false" rot="0">
              <a:off x="0" y="0"/>
              <a:ext cx="1035721" cy="337344"/>
            </a:xfrm>
            <a:custGeom>
              <a:avLst/>
              <a:gdLst/>
              <a:ahLst/>
              <a:cxnLst/>
              <a:rect r="r" b="b" t="t" l="l"/>
              <a:pathLst>
                <a:path h="337344" w="1035721">
                  <a:moveTo>
                    <a:pt x="100404" y="0"/>
                  </a:moveTo>
                  <a:lnTo>
                    <a:pt x="935317" y="0"/>
                  </a:lnTo>
                  <a:cubicBezTo>
                    <a:pt x="961946" y="0"/>
                    <a:pt x="987484" y="10578"/>
                    <a:pt x="1006313" y="29408"/>
                  </a:cubicBezTo>
                  <a:cubicBezTo>
                    <a:pt x="1025143" y="48237"/>
                    <a:pt x="1035721" y="73775"/>
                    <a:pt x="1035721" y="100404"/>
                  </a:cubicBezTo>
                  <a:lnTo>
                    <a:pt x="1035721" y="236940"/>
                  </a:lnTo>
                  <a:cubicBezTo>
                    <a:pt x="1035721" y="292392"/>
                    <a:pt x="990769" y="337344"/>
                    <a:pt x="935317" y="337344"/>
                  </a:cubicBezTo>
                  <a:lnTo>
                    <a:pt x="100404" y="337344"/>
                  </a:lnTo>
                  <a:cubicBezTo>
                    <a:pt x="44952" y="337344"/>
                    <a:pt x="0" y="292392"/>
                    <a:pt x="0" y="236940"/>
                  </a:cubicBezTo>
                  <a:lnTo>
                    <a:pt x="0" y="100404"/>
                  </a:lnTo>
                  <a:cubicBezTo>
                    <a:pt x="0" y="44952"/>
                    <a:pt x="44952" y="0"/>
                    <a:pt x="100404" y="0"/>
                  </a:cubicBezTo>
                  <a:close/>
                </a:path>
              </a:pathLst>
            </a:custGeom>
            <a:solidFill>
              <a:srgbClr val="FFFFFF"/>
            </a:solidFill>
            <a:ln w="38100" cap="rnd">
              <a:solidFill>
                <a:srgbClr val="000000"/>
              </a:solidFill>
              <a:prstDash val="solid"/>
              <a:round/>
            </a:ln>
          </p:spPr>
        </p:sp>
        <p:sp>
          <p:nvSpPr>
            <p:cNvPr name="TextBox 5" id="5"/>
            <p:cNvSpPr txBox="true"/>
            <p:nvPr/>
          </p:nvSpPr>
          <p:spPr>
            <a:xfrm>
              <a:off x="0" y="-57150"/>
              <a:ext cx="1035721" cy="394494"/>
            </a:xfrm>
            <a:prstGeom prst="rect">
              <a:avLst/>
            </a:prstGeom>
          </p:spPr>
          <p:txBody>
            <a:bodyPr anchor="ctr" rtlCol="false" tIns="50800" lIns="50800" bIns="50800" rIns="50800"/>
            <a:lstStyle/>
            <a:p>
              <a:pPr algn="ctr">
                <a:lnSpc>
                  <a:spcPts val="4200"/>
                </a:lnSpc>
              </a:pPr>
              <a:r>
                <a:rPr lang="en-US" sz="3000">
                  <a:solidFill>
                    <a:srgbClr val="000000"/>
                  </a:solidFill>
                  <a:latin typeface="Canva Sans"/>
                  <a:ea typeface="Canva Sans"/>
                  <a:cs typeface="Canva Sans"/>
                  <a:sym typeface="Canva Sans"/>
                </a:rPr>
                <a:t>This Study explores Three Models</a:t>
              </a:r>
            </a:p>
          </p:txBody>
        </p:sp>
      </p:grpSp>
      <p:grpSp>
        <p:nvGrpSpPr>
          <p:cNvPr name="Group 6" id="6"/>
          <p:cNvGrpSpPr/>
          <p:nvPr/>
        </p:nvGrpSpPr>
        <p:grpSpPr>
          <a:xfrm rot="0">
            <a:off x="2343754" y="3600450"/>
            <a:ext cx="2524985" cy="1827347"/>
            <a:chOff x="0" y="0"/>
            <a:chExt cx="665017" cy="481277"/>
          </a:xfrm>
        </p:grpSpPr>
        <p:sp>
          <p:nvSpPr>
            <p:cNvPr name="Freeform 7" id="7"/>
            <p:cNvSpPr/>
            <p:nvPr/>
          </p:nvSpPr>
          <p:spPr>
            <a:xfrm flipH="false" flipV="false" rot="0">
              <a:off x="0" y="0"/>
              <a:ext cx="665017" cy="481277"/>
            </a:xfrm>
            <a:custGeom>
              <a:avLst/>
              <a:gdLst/>
              <a:ahLst/>
              <a:cxnLst/>
              <a:rect r="r" b="b" t="t" l="l"/>
              <a:pathLst>
                <a:path h="481277" w="665017">
                  <a:moveTo>
                    <a:pt x="240638" y="0"/>
                  </a:moveTo>
                  <a:lnTo>
                    <a:pt x="424378" y="0"/>
                  </a:lnTo>
                  <a:cubicBezTo>
                    <a:pt x="488200" y="0"/>
                    <a:pt x="549407" y="25353"/>
                    <a:pt x="594535" y="70481"/>
                  </a:cubicBezTo>
                  <a:cubicBezTo>
                    <a:pt x="639664" y="115610"/>
                    <a:pt x="665017" y="176817"/>
                    <a:pt x="665017" y="240638"/>
                  </a:cubicBezTo>
                  <a:lnTo>
                    <a:pt x="665017" y="240638"/>
                  </a:lnTo>
                  <a:cubicBezTo>
                    <a:pt x="665017" y="373539"/>
                    <a:pt x="557279" y="481277"/>
                    <a:pt x="424378" y="481277"/>
                  </a:cubicBezTo>
                  <a:lnTo>
                    <a:pt x="240638" y="481277"/>
                  </a:lnTo>
                  <a:cubicBezTo>
                    <a:pt x="107737" y="481277"/>
                    <a:pt x="0" y="373539"/>
                    <a:pt x="0" y="240638"/>
                  </a:cubicBezTo>
                  <a:lnTo>
                    <a:pt x="0" y="240638"/>
                  </a:lnTo>
                  <a:cubicBezTo>
                    <a:pt x="0" y="107737"/>
                    <a:pt x="107737" y="0"/>
                    <a:pt x="240638" y="0"/>
                  </a:cubicBezTo>
                  <a:close/>
                </a:path>
              </a:pathLst>
            </a:custGeom>
            <a:solidFill>
              <a:srgbClr val="FFFFFF"/>
            </a:solidFill>
            <a:ln w="38100" cap="rnd">
              <a:solidFill>
                <a:srgbClr val="000000"/>
              </a:solidFill>
              <a:prstDash val="solid"/>
              <a:round/>
            </a:ln>
          </p:spPr>
        </p:sp>
        <p:sp>
          <p:nvSpPr>
            <p:cNvPr name="TextBox 8" id="8"/>
            <p:cNvSpPr txBox="true"/>
            <p:nvPr/>
          </p:nvSpPr>
          <p:spPr>
            <a:xfrm>
              <a:off x="0" y="-76200"/>
              <a:ext cx="665017" cy="557477"/>
            </a:xfrm>
            <a:prstGeom prst="rect">
              <a:avLst/>
            </a:prstGeom>
          </p:spPr>
          <p:txBody>
            <a:bodyPr anchor="ctr" rtlCol="false" tIns="50800" lIns="50800" bIns="50800" rIns="50800"/>
            <a:lstStyle/>
            <a:p>
              <a:pPr algn="ctr">
                <a:lnSpc>
                  <a:spcPts val="5599"/>
                </a:lnSpc>
              </a:pPr>
              <a:r>
                <a:rPr lang="en-US" sz="3999">
                  <a:solidFill>
                    <a:srgbClr val="000000"/>
                  </a:solidFill>
                  <a:latin typeface="Canva Sans"/>
                  <a:ea typeface="Canva Sans"/>
                  <a:cs typeface="Canva Sans"/>
                  <a:sym typeface="Canva Sans"/>
                </a:rPr>
                <a:t>Whisper</a:t>
              </a:r>
            </a:p>
          </p:txBody>
        </p:sp>
      </p:grpSp>
      <p:grpSp>
        <p:nvGrpSpPr>
          <p:cNvPr name="Group 9" id="9"/>
          <p:cNvGrpSpPr/>
          <p:nvPr/>
        </p:nvGrpSpPr>
        <p:grpSpPr>
          <a:xfrm rot="0">
            <a:off x="13254618" y="3600450"/>
            <a:ext cx="2239697" cy="1827347"/>
            <a:chOff x="0" y="0"/>
            <a:chExt cx="589879" cy="481277"/>
          </a:xfrm>
        </p:grpSpPr>
        <p:sp>
          <p:nvSpPr>
            <p:cNvPr name="Freeform 10" id="10"/>
            <p:cNvSpPr/>
            <p:nvPr/>
          </p:nvSpPr>
          <p:spPr>
            <a:xfrm flipH="false" flipV="false" rot="0">
              <a:off x="0" y="0"/>
              <a:ext cx="589879" cy="481277"/>
            </a:xfrm>
            <a:custGeom>
              <a:avLst/>
              <a:gdLst/>
              <a:ahLst/>
              <a:cxnLst/>
              <a:rect r="r" b="b" t="t" l="l"/>
              <a:pathLst>
                <a:path h="481277" w="589879">
                  <a:moveTo>
                    <a:pt x="240638" y="0"/>
                  </a:moveTo>
                  <a:lnTo>
                    <a:pt x="349241" y="0"/>
                  </a:lnTo>
                  <a:cubicBezTo>
                    <a:pt x="482142" y="0"/>
                    <a:pt x="589879" y="107737"/>
                    <a:pt x="589879" y="240638"/>
                  </a:cubicBezTo>
                  <a:lnTo>
                    <a:pt x="589879" y="240638"/>
                  </a:lnTo>
                  <a:cubicBezTo>
                    <a:pt x="589879" y="373539"/>
                    <a:pt x="482142" y="481277"/>
                    <a:pt x="349241" y="481277"/>
                  </a:cubicBezTo>
                  <a:lnTo>
                    <a:pt x="240638" y="481277"/>
                  </a:lnTo>
                  <a:cubicBezTo>
                    <a:pt x="107737" y="481277"/>
                    <a:pt x="0" y="373539"/>
                    <a:pt x="0" y="240638"/>
                  </a:cubicBezTo>
                  <a:lnTo>
                    <a:pt x="0" y="240638"/>
                  </a:lnTo>
                  <a:cubicBezTo>
                    <a:pt x="0" y="107737"/>
                    <a:pt x="107737" y="0"/>
                    <a:pt x="240638" y="0"/>
                  </a:cubicBezTo>
                  <a:close/>
                </a:path>
              </a:pathLst>
            </a:custGeom>
            <a:solidFill>
              <a:srgbClr val="FFFFFF"/>
            </a:solidFill>
            <a:ln w="38100" cap="rnd">
              <a:solidFill>
                <a:srgbClr val="000000"/>
              </a:solidFill>
              <a:prstDash val="solid"/>
              <a:round/>
            </a:ln>
          </p:spPr>
        </p:sp>
        <p:sp>
          <p:nvSpPr>
            <p:cNvPr name="TextBox 11" id="11"/>
            <p:cNvSpPr txBox="true"/>
            <p:nvPr/>
          </p:nvSpPr>
          <p:spPr>
            <a:xfrm>
              <a:off x="0" y="-76200"/>
              <a:ext cx="589879" cy="557477"/>
            </a:xfrm>
            <a:prstGeom prst="rect">
              <a:avLst/>
            </a:prstGeom>
          </p:spPr>
          <p:txBody>
            <a:bodyPr anchor="ctr" rtlCol="false" tIns="50800" lIns="50800" bIns="50800" rIns="50800"/>
            <a:lstStyle/>
            <a:p>
              <a:pPr algn="ctr">
                <a:lnSpc>
                  <a:spcPts val="5599"/>
                </a:lnSpc>
              </a:pPr>
              <a:r>
                <a:rPr lang="en-US" sz="3999">
                  <a:solidFill>
                    <a:srgbClr val="000000"/>
                  </a:solidFill>
                  <a:latin typeface="Canva Sans"/>
                  <a:ea typeface="Canva Sans"/>
                  <a:cs typeface="Canva Sans"/>
                  <a:sym typeface="Canva Sans"/>
                </a:rPr>
                <a:t>HuBERT</a:t>
              </a:r>
            </a:p>
          </p:txBody>
        </p:sp>
      </p:grpSp>
      <p:grpSp>
        <p:nvGrpSpPr>
          <p:cNvPr name="Group 12" id="12"/>
          <p:cNvGrpSpPr/>
          <p:nvPr/>
        </p:nvGrpSpPr>
        <p:grpSpPr>
          <a:xfrm rot="0">
            <a:off x="7830019" y="3602701"/>
            <a:ext cx="2463320" cy="1827347"/>
            <a:chOff x="0" y="0"/>
            <a:chExt cx="648776" cy="481277"/>
          </a:xfrm>
        </p:grpSpPr>
        <p:sp>
          <p:nvSpPr>
            <p:cNvPr name="Freeform 13" id="13"/>
            <p:cNvSpPr/>
            <p:nvPr/>
          </p:nvSpPr>
          <p:spPr>
            <a:xfrm flipH="false" flipV="false" rot="0">
              <a:off x="0" y="0"/>
              <a:ext cx="648776" cy="481277"/>
            </a:xfrm>
            <a:custGeom>
              <a:avLst/>
              <a:gdLst/>
              <a:ahLst/>
              <a:cxnLst/>
              <a:rect r="r" b="b" t="t" l="l"/>
              <a:pathLst>
                <a:path h="481277" w="648776">
                  <a:moveTo>
                    <a:pt x="240638" y="0"/>
                  </a:moveTo>
                  <a:lnTo>
                    <a:pt x="408137" y="0"/>
                  </a:lnTo>
                  <a:cubicBezTo>
                    <a:pt x="541038" y="0"/>
                    <a:pt x="648776" y="107737"/>
                    <a:pt x="648776" y="240638"/>
                  </a:cubicBezTo>
                  <a:lnTo>
                    <a:pt x="648776" y="240638"/>
                  </a:lnTo>
                  <a:cubicBezTo>
                    <a:pt x="648776" y="373539"/>
                    <a:pt x="541038" y="481277"/>
                    <a:pt x="408137" y="481277"/>
                  </a:cubicBezTo>
                  <a:lnTo>
                    <a:pt x="240638" y="481277"/>
                  </a:lnTo>
                  <a:cubicBezTo>
                    <a:pt x="107737" y="481277"/>
                    <a:pt x="0" y="373539"/>
                    <a:pt x="0" y="240638"/>
                  </a:cubicBezTo>
                  <a:lnTo>
                    <a:pt x="0" y="240638"/>
                  </a:lnTo>
                  <a:cubicBezTo>
                    <a:pt x="0" y="107737"/>
                    <a:pt x="107737" y="0"/>
                    <a:pt x="240638" y="0"/>
                  </a:cubicBezTo>
                  <a:close/>
                </a:path>
              </a:pathLst>
            </a:custGeom>
            <a:solidFill>
              <a:srgbClr val="FFFFFF"/>
            </a:solidFill>
            <a:ln w="38100" cap="rnd">
              <a:solidFill>
                <a:srgbClr val="000000"/>
              </a:solidFill>
              <a:prstDash val="solid"/>
              <a:round/>
            </a:ln>
          </p:spPr>
        </p:sp>
        <p:sp>
          <p:nvSpPr>
            <p:cNvPr name="TextBox 14" id="14"/>
            <p:cNvSpPr txBox="true"/>
            <p:nvPr/>
          </p:nvSpPr>
          <p:spPr>
            <a:xfrm>
              <a:off x="0" y="-76200"/>
              <a:ext cx="648776" cy="557477"/>
            </a:xfrm>
            <a:prstGeom prst="rect">
              <a:avLst/>
            </a:prstGeom>
          </p:spPr>
          <p:txBody>
            <a:bodyPr anchor="ctr" rtlCol="false" tIns="50800" lIns="50800" bIns="50800" rIns="50800"/>
            <a:lstStyle/>
            <a:p>
              <a:pPr algn="ctr">
                <a:lnSpc>
                  <a:spcPts val="5599"/>
                </a:lnSpc>
              </a:pPr>
              <a:r>
                <a:rPr lang="en-US" sz="3999">
                  <a:solidFill>
                    <a:srgbClr val="000000"/>
                  </a:solidFill>
                  <a:latin typeface="Canva Sans"/>
                  <a:ea typeface="Canva Sans"/>
                  <a:cs typeface="Canva Sans"/>
                  <a:sym typeface="Canva Sans"/>
                </a:rPr>
                <a:t>wav2vec</a:t>
              </a:r>
            </a:p>
          </p:txBody>
        </p:sp>
      </p:grpSp>
      <p:grpSp>
        <p:nvGrpSpPr>
          <p:cNvPr name="Group 15" id="15"/>
          <p:cNvGrpSpPr/>
          <p:nvPr/>
        </p:nvGrpSpPr>
        <p:grpSpPr>
          <a:xfrm rot="0">
            <a:off x="13059294" y="5808797"/>
            <a:ext cx="3281424" cy="2766710"/>
            <a:chOff x="0" y="0"/>
            <a:chExt cx="864243" cy="728681"/>
          </a:xfrm>
        </p:grpSpPr>
        <p:sp>
          <p:nvSpPr>
            <p:cNvPr name="Freeform 16" id="16"/>
            <p:cNvSpPr/>
            <p:nvPr/>
          </p:nvSpPr>
          <p:spPr>
            <a:xfrm flipH="false" flipV="false" rot="0">
              <a:off x="0" y="0"/>
              <a:ext cx="864243" cy="728681"/>
            </a:xfrm>
            <a:custGeom>
              <a:avLst/>
              <a:gdLst/>
              <a:ahLst/>
              <a:cxnLst/>
              <a:rect r="r" b="b" t="t" l="l"/>
              <a:pathLst>
                <a:path h="728681" w="864243">
                  <a:moveTo>
                    <a:pt x="120325" y="0"/>
                  </a:moveTo>
                  <a:lnTo>
                    <a:pt x="743918" y="0"/>
                  </a:lnTo>
                  <a:cubicBezTo>
                    <a:pt x="775830" y="0"/>
                    <a:pt x="806436" y="12677"/>
                    <a:pt x="829001" y="35242"/>
                  </a:cubicBezTo>
                  <a:cubicBezTo>
                    <a:pt x="851566" y="57808"/>
                    <a:pt x="864243" y="88413"/>
                    <a:pt x="864243" y="120325"/>
                  </a:cubicBezTo>
                  <a:lnTo>
                    <a:pt x="864243" y="608356"/>
                  </a:lnTo>
                  <a:cubicBezTo>
                    <a:pt x="864243" y="640268"/>
                    <a:pt x="851566" y="670873"/>
                    <a:pt x="829001" y="693438"/>
                  </a:cubicBezTo>
                  <a:cubicBezTo>
                    <a:pt x="806436" y="716004"/>
                    <a:pt x="775830" y="728681"/>
                    <a:pt x="743918" y="728681"/>
                  </a:cubicBezTo>
                  <a:lnTo>
                    <a:pt x="120325" y="728681"/>
                  </a:lnTo>
                  <a:cubicBezTo>
                    <a:pt x="88413" y="728681"/>
                    <a:pt x="57808" y="716004"/>
                    <a:pt x="35242" y="693438"/>
                  </a:cubicBezTo>
                  <a:cubicBezTo>
                    <a:pt x="12677" y="670873"/>
                    <a:pt x="0" y="640268"/>
                    <a:pt x="0" y="608356"/>
                  </a:cubicBezTo>
                  <a:lnTo>
                    <a:pt x="0" y="120325"/>
                  </a:lnTo>
                  <a:cubicBezTo>
                    <a:pt x="0" y="88413"/>
                    <a:pt x="12677" y="57808"/>
                    <a:pt x="35242" y="35242"/>
                  </a:cubicBezTo>
                  <a:cubicBezTo>
                    <a:pt x="57808" y="12677"/>
                    <a:pt x="88413" y="0"/>
                    <a:pt x="120325" y="0"/>
                  </a:cubicBezTo>
                  <a:close/>
                </a:path>
              </a:pathLst>
            </a:custGeom>
            <a:solidFill>
              <a:srgbClr val="FFFFFF"/>
            </a:solidFill>
            <a:ln w="38100" cap="rnd">
              <a:solidFill>
                <a:srgbClr val="000000"/>
              </a:solidFill>
              <a:prstDash val="solid"/>
              <a:round/>
            </a:ln>
          </p:spPr>
        </p:sp>
        <p:sp>
          <p:nvSpPr>
            <p:cNvPr name="TextBox 17" id="17"/>
            <p:cNvSpPr txBox="true"/>
            <p:nvPr/>
          </p:nvSpPr>
          <p:spPr>
            <a:xfrm>
              <a:off x="0" y="-47625"/>
              <a:ext cx="864243" cy="776306"/>
            </a:xfrm>
            <a:prstGeom prst="rect">
              <a:avLst/>
            </a:prstGeom>
          </p:spPr>
          <p:txBody>
            <a:bodyPr anchor="ctr" rtlCol="false" tIns="50800" lIns="50800" bIns="50800" rIns="50800"/>
            <a:lstStyle/>
            <a:p>
              <a:pPr algn="l" marL="431801" indent="-215900" lvl="1">
                <a:lnSpc>
                  <a:spcPts val="2800"/>
                </a:lnSpc>
                <a:buFont typeface="Arial"/>
                <a:buChar char="•"/>
              </a:pPr>
              <a:r>
                <a:rPr lang="en-US" sz="2000">
                  <a:solidFill>
                    <a:srgbClr val="000000"/>
                  </a:solidFill>
                  <a:latin typeface="Canva Sans"/>
                  <a:ea typeface="Canva Sans"/>
                  <a:cs typeface="Canva Sans"/>
                  <a:sym typeface="Canva Sans"/>
                </a:rPr>
                <a:t>A self supervised model trained to predict masked audio parts</a:t>
              </a:r>
            </a:p>
            <a:p>
              <a:pPr algn="l">
                <a:lnSpc>
                  <a:spcPts val="2800"/>
                </a:lnSpc>
              </a:pPr>
            </a:p>
          </p:txBody>
        </p:sp>
      </p:grpSp>
      <p:sp>
        <p:nvSpPr>
          <p:cNvPr name="TextBox 18" id="18"/>
          <p:cNvSpPr txBox="true"/>
          <p:nvPr/>
        </p:nvSpPr>
        <p:spPr>
          <a:xfrm rot="0">
            <a:off x="1947282" y="1000125"/>
            <a:ext cx="14393436" cy="942975"/>
          </a:xfrm>
          <a:prstGeom prst="rect">
            <a:avLst/>
          </a:prstGeom>
        </p:spPr>
        <p:txBody>
          <a:bodyPr anchor="t" rtlCol="false" tIns="0" lIns="0" bIns="0" rIns="0">
            <a:spAutoFit/>
          </a:bodyPr>
          <a:lstStyle/>
          <a:p>
            <a:pPr algn="ctr" marL="0" indent="0" lvl="0">
              <a:lnSpc>
                <a:spcPts val="7500"/>
              </a:lnSpc>
            </a:pPr>
            <a:r>
              <a:rPr lang="en-US" b="true" sz="6000" i="true">
                <a:solidFill>
                  <a:srgbClr val="000000"/>
                </a:solidFill>
                <a:latin typeface="Cormorant Garamond Bold Italics"/>
                <a:ea typeface="Cormorant Garamond Bold Italics"/>
                <a:cs typeface="Cormorant Garamond Bold Italics"/>
                <a:sym typeface="Cormorant Garamond Bold Italics"/>
              </a:rPr>
              <a:t>Speech-Based Mental Health Models</a:t>
            </a:r>
          </a:p>
        </p:txBody>
      </p:sp>
      <p:sp>
        <p:nvSpPr>
          <p:cNvPr name="TextBox 19" id="1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30</a:t>
            </a:r>
          </a:p>
        </p:txBody>
      </p:sp>
      <p:grpSp>
        <p:nvGrpSpPr>
          <p:cNvPr name="Group 20" id="20"/>
          <p:cNvGrpSpPr/>
          <p:nvPr/>
        </p:nvGrpSpPr>
        <p:grpSpPr>
          <a:xfrm rot="0">
            <a:off x="7177749" y="5808797"/>
            <a:ext cx="3889098" cy="2779355"/>
            <a:chOff x="0" y="0"/>
            <a:chExt cx="1024289" cy="732011"/>
          </a:xfrm>
        </p:grpSpPr>
        <p:sp>
          <p:nvSpPr>
            <p:cNvPr name="Freeform 21" id="21"/>
            <p:cNvSpPr/>
            <p:nvPr/>
          </p:nvSpPr>
          <p:spPr>
            <a:xfrm flipH="false" flipV="false" rot="0">
              <a:off x="0" y="0"/>
              <a:ext cx="1024289" cy="732011"/>
            </a:xfrm>
            <a:custGeom>
              <a:avLst/>
              <a:gdLst/>
              <a:ahLst/>
              <a:cxnLst/>
              <a:rect r="r" b="b" t="t" l="l"/>
              <a:pathLst>
                <a:path h="732011" w="1024289">
                  <a:moveTo>
                    <a:pt x="101524" y="0"/>
                  </a:moveTo>
                  <a:lnTo>
                    <a:pt x="922765" y="0"/>
                  </a:lnTo>
                  <a:cubicBezTo>
                    <a:pt x="978835" y="0"/>
                    <a:pt x="1024289" y="45454"/>
                    <a:pt x="1024289" y="101524"/>
                  </a:cubicBezTo>
                  <a:lnTo>
                    <a:pt x="1024289" y="630487"/>
                  </a:lnTo>
                  <a:cubicBezTo>
                    <a:pt x="1024289" y="686557"/>
                    <a:pt x="978835" y="732011"/>
                    <a:pt x="922765" y="732011"/>
                  </a:cubicBezTo>
                  <a:lnTo>
                    <a:pt x="101524" y="732011"/>
                  </a:lnTo>
                  <a:cubicBezTo>
                    <a:pt x="45454" y="732011"/>
                    <a:pt x="0" y="686557"/>
                    <a:pt x="0" y="630487"/>
                  </a:cubicBezTo>
                  <a:lnTo>
                    <a:pt x="0" y="101524"/>
                  </a:lnTo>
                  <a:cubicBezTo>
                    <a:pt x="0" y="45454"/>
                    <a:pt x="45454" y="0"/>
                    <a:pt x="101524" y="0"/>
                  </a:cubicBezTo>
                  <a:close/>
                </a:path>
              </a:pathLst>
            </a:custGeom>
            <a:solidFill>
              <a:srgbClr val="FFFFFF"/>
            </a:solidFill>
            <a:ln w="38100" cap="rnd">
              <a:solidFill>
                <a:srgbClr val="000000"/>
              </a:solidFill>
              <a:prstDash val="solid"/>
              <a:round/>
            </a:ln>
          </p:spPr>
        </p:sp>
        <p:sp>
          <p:nvSpPr>
            <p:cNvPr name="TextBox 22" id="22"/>
            <p:cNvSpPr txBox="true"/>
            <p:nvPr/>
          </p:nvSpPr>
          <p:spPr>
            <a:xfrm>
              <a:off x="0" y="-47625"/>
              <a:ext cx="1024289" cy="779636"/>
            </a:xfrm>
            <a:prstGeom prst="rect">
              <a:avLst/>
            </a:prstGeom>
          </p:spPr>
          <p:txBody>
            <a:bodyPr anchor="ctr" rtlCol="false" tIns="50800" lIns="50800" bIns="50800" rIns="50800"/>
            <a:lstStyle/>
            <a:p>
              <a:pPr algn="l" marL="431801" indent="-215900" lvl="1">
                <a:lnSpc>
                  <a:spcPts val="2800"/>
                </a:lnSpc>
                <a:buFont typeface="Arial"/>
                <a:buChar char="•"/>
              </a:pPr>
              <a:r>
                <a:rPr lang="en-US" sz="2000">
                  <a:solidFill>
                    <a:srgbClr val="2D3880"/>
                  </a:solidFill>
                  <a:latin typeface="Canva Sans"/>
                  <a:ea typeface="Canva Sans"/>
                  <a:cs typeface="Canva Sans"/>
                  <a:sym typeface="Canva Sans"/>
                </a:rPr>
                <a:t>Also self-supervised, it predicts masked audio segments but struggles with its last layer due to fine-tuning for speech recognition</a:t>
              </a:r>
            </a:p>
            <a:p>
              <a:pPr algn="l">
                <a:lnSpc>
                  <a:spcPts val="2800"/>
                </a:lnSpc>
              </a:pPr>
            </a:p>
          </p:txBody>
        </p:sp>
      </p:grpSp>
      <p:grpSp>
        <p:nvGrpSpPr>
          <p:cNvPr name="Group 23" id="23"/>
          <p:cNvGrpSpPr/>
          <p:nvPr/>
        </p:nvGrpSpPr>
        <p:grpSpPr>
          <a:xfrm rot="0">
            <a:off x="1661698" y="5808797"/>
            <a:ext cx="3889098" cy="3365326"/>
            <a:chOff x="0" y="0"/>
            <a:chExt cx="1024289" cy="886341"/>
          </a:xfrm>
        </p:grpSpPr>
        <p:sp>
          <p:nvSpPr>
            <p:cNvPr name="Freeform 24" id="24"/>
            <p:cNvSpPr/>
            <p:nvPr/>
          </p:nvSpPr>
          <p:spPr>
            <a:xfrm flipH="false" flipV="false" rot="0">
              <a:off x="0" y="0"/>
              <a:ext cx="1024289" cy="886341"/>
            </a:xfrm>
            <a:custGeom>
              <a:avLst/>
              <a:gdLst/>
              <a:ahLst/>
              <a:cxnLst/>
              <a:rect r="r" b="b" t="t" l="l"/>
              <a:pathLst>
                <a:path h="886341" w="1024289">
                  <a:moveTo>
                    <a:pt x="101524" y="0"/>
                  </a:moveTo>
                  <a:lnTo>
                    <a:pt x="922765" y="0"/>
                  </a:lnTo>
                  <a:cubicBezTo>
                    <a:pt x="978835" y="0"/>
                    <a:pt x="1024289" y="45454"/>
                    <a:pt x="1024289" y="101524"/>
                  </a:cubicBezTo>
                  <a:lnTo>
                    <a:pt x="1024289" y="784817"/>
                  </a:lnTo>
                  <a:cubicBezTo>
                    <a:pt x="1024289" y="840887"/>
                    <a:pt x="978835" y="886341"/>
                    <a:pt x="922765" y="886341"/>
                  </a:cubicBezTo>
                  <a:lnTo>
                    <a:pt x="101524" y="886341"/>
                  </a:lnTo>
                  <a:cubicBezTo>
                    <a:pt x="45454" y="886341"/>
                    <a:pt x="0" y="840887"/>
                    <a:pt x="0" y="784817"/>
                  </a:cubicBezTo>
                  <a:lnTo>
                    <a:pt x="0" y="101524"/>
                  </a:lnTo>
                  <a:cubicBezTo>
                    <a:pt x="0" y="45454"/>
                    <a:pt x="45454" y="0"/>
                    <a:pt x="101524" y="0"/>
                  </a:cubicBezTo>
                  <a:close/>
                </a:path>
              </a:pathLst>
            </a:custGeom>
            <a:solidFill>
              <a:srgbClr val="FFFFFF"/>
            </a:solidFill>
            <a:ln w="38100" cap="rnd">
              <a:solidFill>
                <a:srgbClr val="000000"/>
              </a:solidFill>
              <a:prstDash val="solid"/>
              <a:round/>
            </a:ln>
          </p:spPr>
        </p:sp>
        <p:sp>
          <p:nvSpPr>
            <p:cNvPr name="TextBox 25" id="25"/>
            <p:cNvSpPr txBox="true"/>
            <p:nvPr/>
          </p:nvSpPr>
          <p:spPr>
            <a:xfrm>
              <a:off x="0" y="-47625"/>
              <a:ext cx="1024289" cy="933966"/>
            </a:xfrm>
            <a:prstGeom prst="rect">
              <a:avLst/>
            </a:prstGeom>
          </p:spPr>
          <p:txBody>
            <a:bodyPr anchor="ctr" rtlCol="false" tIns="50800" lIns="50800" bIns="50800" rIns="50800"/>
            <a:lstStyle/>
            <a:p>
              <a:pPr algn="l" marL="431801" indent="-215900" lvl="1">
                <a:lnSpc>
                  <a:spcPts val="2800"/>
                </a:lnSpc>
                <a:buFont typeface="Arial"/>
                <a:buChar char="•"/>
              </a:pPr>
              <a:r>
                <a:rPr lang="en-US" sz="2000">
                  <a:solidFill>
                    <a:srgbClr val="2D3880"/>
                  </a:solidFill>
                  <a:latin typeface="Canva Sans"/>
                  <a:ea typeface="Canva Sans"/>
                  <a:cs typeface="Canva Sans"/>
                  <a:sym typeface="Canva Sans"/>
                </a:rPr>
                <a:t>turns spoken words into written text. Its encoder pulls out the meaning of the words and the sound details, like tone. It works really well with natural, unplanned speech, like in conversations.</a:t>
              </a:r>
            </a:p>
            <a:p>
              <a:pPr algn="l">
                <a:lnSpc>
                  <a:spcPts val="2800"/>
                </a:lnSpc>
              </a:pPr>
            </a:p>
          </p:txBody>
        </p:sp>
      </p:grpSp>
    </p:spTree>
  </p:cSld>
  <p:clrMapOvr>
    <a:masterClrMapping/>
  </p:clrMapOvr>
  <p:transition spd="fast">
    <p:push dir="l"/>
  </p:transition>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182206" y="0"/>
            <a:ext cx="5143500" cy="5143500"/>
          </a:xfrm>
          <a:custGeom>
            <a:avLst/>
            <a:gdLst/>
            <a:ahLst/>
            <a:cxnLst/>
            <a:rect r="r" b="b" t="t" l="l"/>
            <a:pathLst>
              <a:path h="5143500" w="5143500">
                <a:moveTo>
                  <a:pt x="0" y="0"/>
                </a:moveTo>
                <a:lnTo>
                  <a:pt x="5143500" y="0"/>
                </a:lnTo>
                <a:lnTo>
                  <a:pt x="5143500"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351370" y="2127684"/>
            <a:ext cx="3585261" cy="1046052"/>
            <a:chOff x="0" y="0"/>
            <a:chExt cx="944266" cy="275503"/>
          </a:xfrm>
        </p:grpSpPr>
        <p:sp>
          <p:nvSpPr>
            <p:cNvPr name="Freeform 4" id="4"/>
            <p:cNvSpPr/>
            <p:nvPr/>
          </p:nvSpPr>
          <p:spPr>
            <a:xfrm flipH="false" flipV="false" rot="0">
              <a:off x="0" y="0"/>
              <a:ext cx="944266" cy="275503"/>
            </a:xfrm>
            <a:custGeom>
              <a:avLst/>
              <a:gdLst/>
              <a:ahLst/>
              <a:cxnLst/>
              <a:rect r="r" b="b" t="t" l="l"/>
              <a:pathLst>
                <a:path h="275503" w="944266">
                  <a:moveTo>
                    <a:pt x="110128" y="0"/>
                  </a:moveTo>
                  <a:lnTo>
                    <a:pt x="834138" y="0"/>
                  </a:lnTo>
                  <a:cubicBezTo>
                    <a:pt x="863346" y="0"/>
                    <a:pt x="891357" y="11603"/>
                    <a:pt x="912010" y="32256"/>
                  </a:cubicBezTo>
                  <a:cubicBezTo>
                    <a:pt x="932663" y="52909"/>
                    <a:pt x="944266" y="80920"/>
                    <a:pt x="944266" y="110128"/>
                  </a:cubicBezTo>
                  <a:lnTo>
                    <a:pt x="944266" y="165375"/>
                  </a:lnTo>
                  <a:cubicBezTo>
                    <a:pt x="944266" y="194583"/>
                    <a:pt x="932663" y="222595"/>
                    <a:pt x="912010" y="243248"/>
                  </a:cubicBezTo>
                  <a:cubicBezTo>
                    <a:pt x="891357" y="263901"/>
                    <a:pt x="863346" y="275503"/>
                    <a:pt x="834138" y="275503"/>
                  </a:cubicBezTo>
                  <a:lnTo>
                    <a:pt x="110128" y="275503"/>
                  </a:lnTo>
                  <a:cubicBezTo>
                    <a:pt x="80920" y="275503"/>
                    <a:pt x="52909" y="263901"/>
                    <a:pt x="32256" y="243248"/>
                  </a:cubicBezTo>
                  <a:cubicBezTo>
                    <a:pt x="11603" y="222595"/>
                    <a:pt x="0" y="194583"/>
                    <a:pt x="0" y="165375"/>
                  </a:cubicBezTo>
                  <a:lnTo>
                    <a:pt x="0" y="110128"/>
                  </a:lnTo>
                  <a:cubicBezTo>
                    <a:pt x="0" y="80920"/>
                    <a:pt x="11603" y="52909"/>
                    <a:pt x="32256" y="32256"/>
                  </a:cubicBezTo>
                  <a:cubicBezTo>
                    <a:pt x="52909" y="11603"/>
                    <a:pt x="80920" y="0"/>
                    <a:pt x="110128" y="0"/>
                  </a:cubicBezTo>
                  <a:close/>
                </a:path>
              </a:pathLst>
            </a:custGeom>
            <a:solidFill>
              <a:srgbClr val="FFFFFF"/>
            </a:solidFill>
            <a:ln w="38100" cap="rnd">
              <a:solidFill>
                <a:srgbClr val="000000"/>
              </a:solidFill>
              <a:prstDash val="solid"/>
              <a:round/>
            </a:ln>
          </p:spPr>
        </p:sp>
        <p:sp>
          <p:nvSpPr>
            <p:cNvPr name="TextBox 5" id="5"/>
            <p:cNvSpPr txBox="true"/>
            <p:nvPr/>
          </p:nvSpPr>
          <p:spPr>
            <a:xfrm>
              <a:off x="0" y="-57150"/>
              <a:ext cx="944266" cy="332653"/>
            </a:xfrm>
            <a:prstGeom prst="rect">
              <a:avLst/>
            </a:prstGeom>
          </p:spPr>
          <p:txBody>
            <a:bodyPr anchor="ctr" rtlCol="false" tIns="50800" lIns="50800" bIns="50800" rIns="50800"/>
            <a:lstStyle/>
            <a:p>
              <a:pPr algn="ctr">
                <a:lnSpc>
                  <a:spcPts val="3779"/>
                </a:lnSpc>
              </a:pPr>
              <a:r>
                <a:rPr lang="en-US" b="true" sz="2699">
                  <a:solidFill>
                    <a:srgbClr val="000000"/>
                  </a:solidFill>
                  <a:latin typeface="Canva Sans Bold"/>
                  <a:ea typeface="Canva Sans Bold"/>
                  <a:cs typeface="Canva Sans Bold"/>
                  <a:sym typeface="Canva Sans Bold"/>
                </a:rPr>
                <a:t>Training Process</a:t>
              </a:r>
            </a:p>
          </p:txBody>
        </p:sp>
      </p:grpSp>
      <p:sp>
        <p:nvSpPr>
          <p:cNvPr name="TextBox 6" id="6"/>
          <p:cNvSpPr txBox="true"/>
          <p:nvPr/>
        </p:nvSpPr>
        <p:spPr>
          <a:xfrm rot="0">
            <a:off x="1947282" y="1000125"/>
            <a:ext cx="14393436" cy="942975"/>
          </a:xfrm>
          <a:prstGeom prst="rect">
            <a:avLst/>
          </a:prstGeom>
        </p:spPr>
        <p:txBody>
          <a:bodyPr anchor="t" rtlCol="false" tIns="0" lIns="0" bIns="0" rIns="0">
            <a:spAutoFit/>
          </a:bodyPr>
          <a:lstStyle/>
          <a:p>
            <a:pPr algn="ctr" marL="0" indent="0" lvl="0">
              <a:lnSpc>
                <a:spcPts val="7500"/>
              </a:lnSpc>
            </a:pPr>
            <a:r>
              <a:rPr lang="en-US" b="true" sz="6000" i="true">
                <a:solidFill>
                  <a:srgbClr val="000000"/>
                </a:solidFill>
                <a:latin typeface="Cormorant Garamond Bold Italics"/>
                <a:ea typeface="Cormorant Garamond Bold Italics"/>
                <a:cs typeface="Cormorant Garamond Bold Italics"/>
                <a:sym typeface="Cormorant Garamond Bold Italics"/>
              </a:rPr>
              <a:t>Speech-Based Mental Health Models</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31</a:t>
            </a:r>
          </a:p>
        </p:txBody>
      </p:sp>
      <p:sp>
        <p:nvSpPr>
          <p:cNvPr name="TextBox 8" id="8"/>
          <p:cNvSpPr txBox="true"/>
          <p:nvPr/>
        </p:nvSpPr>
        <p:spPr>
          <a:xfrm rot="0">
            <a:off x="0" y="3291646"/>
            <a:ext cx="18288000" cy="5531279"/>
          </a:xfrm>
          <a:prstGeom prst="rect">
            <a:avLst/>
          </a:prstGeom>
        </p:spPr>
        <p:txBody>
          <a:bodyPr anchor="t" rtlCol="false" tIns="0" lIns="0" bIns="0" rIns="0">
            <a:spAutoFit/>
          </a:bodyPr>
          <a:lstStyle/>
          <a:p>
            <a:pPr algn="l" marL="735816" indent="-367908" lvl="1">
              <a:lnSpc>
                <a:spcPts val="4771"/>
              </a:lnSpc>
              <a:buFont typeface="Arial"/>
              <a:buChar char="•"/>
            </a:pPr>
            <a:r>
              <a:rPr lang="en-US" b="true" sz="3408" u="sng">
                <a:solidFill>
                  <a:srgbClr val="000000"/>
                </a:solidFill>
                <a:latin typeface="Canva Sans Bold"/>
                <a:ea typeface="Canva Sans Bold"/>
                <a:cs typeface="Canva Sans Bold"/>
                <a:sym typeface="Canva Sans Bold"/>
              </a:rPr>
              <a:t>Pre-Training:</a:t>
            </a:r>
            <a:r>
              <a:rPr lang="en-US" sz="3408">
                <a:solidFill>
                  <a:srgbClr val="000000"/>
                </a:solidFill>
                <a:latin typeface="Canva Sans"/>
                <a:ea typeface="Canva Sans"/>
                <a:cs typeface="Canva Sans"/>
                <a:sym typeface="Canva Sans"/>
              </a:rPr>
              <a:t> Models are pretrained on large datasets.</a:t>
            </a:r>
          </a:p>
          <a:p>
            <a:pPr algn="l">
              <a:lnSpc>
                <a:spcPts val="4771"/>
              </a:lnSpc>
            </a:pPr>
          </a:p>
          <a:p>
            <a:pPr algn="l" marL="735816" indent="-367908" lvl="1">
              <a:lnSpc>
                <a:spcPts val="4771"/>
              </a:lnSpc>
              <a:buFont typeface="Arial"/>
              <a:buChar char="•"/>
            </a:pPr>
            <a:r>
              <a:rPr lang="en-US" sz="3408">
                <a:solidFill>
                  <a:srgbClr val="000000"/>
                </a:solidFill>
                <a:latin typeface="Canva Sans"/>
                <a:ea typeface="Canva Sans"/>
                <a:cs typeface="Canva Sans"/>
                <a:sym typeface="Canva Sans"/>
              </a:rPr>
              <a:t> HuBERT and wav2vec on ‘Librispeech/Libri-light’ (clean audiobook data), and Whisper on ‘internet-collected audio’ for transcription.</a:t>
            </a:r>
          </a:p>
          <a:p>
            <a:pPr algn="l">
              <a:lnSpc>
                <a:spcPts val="4771"/>
              </a:lnSpc>
            </a:pPr>
          </a:p>
          <a:p>
            <a:pPr algn="l" marL="735816" indent="-367908" lvl="1">
              <a:lnSpc>
                <a:spcPts val="4771"/>
              </a:lnSpc>
              <a:buFont typeface="Arial"/>
              <a:buChar char="•"/>
            </a:pPr>
            <a:r>
              <a:rPr lang="en-US" sz="3408">
                <a:solidFill>
                  <a:srgbClr val="000000"/>
                </a:solidFill>
                <a:latin typeface="Canva Sans"/>
                <a:ea typeface="Canva Sans"/>
                <a:cs typeface="Canva Sans"/>
                <a:sym typeface="Canva Sans"/>
              </a:rPr>
              <a:t>Pre-training tasks include masked prediction (HuBERT, wav2vec) and transcript prediction (Whisper).</a:t>
            </a:r>
          </a:p>
          <a:p>
            <a:pPr algn="l">
              <a:lnSpc>
                <a:spcPts val="4771"/>
              </a:lnSpc>
            </a:pPr>
          </a:p>
          <a:p>
            <a:pPr algn="ctr">
              <a:lnSpc>
                <a:spcPts val="6031"/>
              </a:lnSpc>
              <a:spcBef>
                <a:spcPct val="0"/>
              </a:spcBef>
            </a:pPr>
          </a:p>
        </p:txBody>
      </p:sp>
    </p:spTree>
  </p:cSld>
  <p:clrMapOvr>
    <a:masterClrMapping/>
  </p:clrMapOvr>
  <p:transition spd="fast">
    <p:fade/>
  </p:transition>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182206" y="0"/>
            <a:ext cx="5143500" cy="5143500"/>
          </a:xfrm>
          <a:custGeom>
            <a:avLst/>
            <a:gdLst/>
            <a:ahLst/>
            <a:cxnLst/>
            <a:rect r="r" b="b" t="t" l="l"/>
            <a:pathLst>
              <a:path h="5143500" w="5143500">
                <a:moveTo>
                  <a:pt x="0" y="0"/>
                </a:moveTo>
                <a:lnTo>
                  <a:pt x="5143500" y="0"/>
                </a:lnTo>
                <a:lnTo>
                  <a:pt x="5143500"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600950" y="2135535"/>
            <a:ext cx="3086100" cy="872431"/>
            <a:chOff x="0" y="0"/>
            <a:chExt cx="812800" cy="229776"/>
          </a:xfrm>
        </p:grpSpPr>
        <p:sp>
          <p:nvSpPr>
            <p:cNvPr name="Freeform 4" id="4"/>
            <p:cNvSpPr/>
            <p:nvPr/>
          </p:nvSpPr>
          <p:spPr>
            <a:xfrm flipH="false" flipV="false" rot="0">
              <a:off x="0" y="0"/>
              <a:ext cx="812800" cy="229776"/>
            </a:xfrm>
            <a:custGeom>
              <a:avLst/>
              <a:gdLst/>
              <a:ahLst/>
              <a:cxnLst/>
              <a:rect r="r" b="b" t="t" l="l"/>
              <a:pathLst>
                <a:path h="229776" w="812800">
                  <a:moveTo>
                    <a:pt x="114888" y="0"/>
                  </a:moveTo>
                  <a:lnTo>
                    <a:pt x="697912" y="0"/>
                  </a:lnTo>
                  <a:cubicBezTo>
                    <a:pt x="761363" y="0"/>
                    <a:pt x="812800" y="51437"/>
                    <a:pt x="812800" y="114888"/>
                  </a:cubicBezTo>
                  <a:lnTo>
                    <a:pt x="812800" y="114888"/>
                  </a:lnTo>
                  <a:cubicBezTo>
                    <a:pt x="812800" y="145358"/>
                    <a:pt x="800696" y="174580"/>
                    <a:pt x="779150" y="196126"/>
                  </a:cubicBezTo>
                  <a:cubicBezTo>
                    <a:pt x="757604" y="217672"/>
                    <a:pt x="728382" y="229776"/>
                    <a:pt x="697912" y="229776"/>
                  </a:cubicBezTo>
                  <a:lnTo>
                    <a:pt x="114888" y="229776"/>
                  </a:lnTo>
                  <a:cubicBezTo>
                    <a:pt x="51437" y="229776"/>
                    <a:pt x="0" y="178339"/>
                    <a:pt x="0" y="114888"/>
                  </a:cubicBezTo>
                  <a:lnTo>
                    <a:pt x="0" y="114888"/>
                  </a:lnTo>
                  <a:cubicBezTo>
                    <a:pt x="0" y="51437"/>
                    <a:pt x="51437" y="0"/>
                    <a:pt x="114888" y="0"/>
                  </a:cubicBezTo>
                  <a:close/>
                </a:path>
              </a:pathLst>
            </a:custGeom>
            <a:solidFill>
              <a:srgbClr val="FFFFFF"/>
            </a:solidFill>
            <a:ln w="38100" cap="rnd">
              <a:solidFill>
                <a:srgbClr val="000000"/>
              </a:solidFill>
              <a:prstDash val="solid"/>
              <a:round/>
            </a:ln>
          </p:spPr>
        </p:sp>
        <p:sp>
          <p:nvSpPr>
            <p:cNvPr name="TextBox 5" id="5"/>
            <p:cNvSpPr txBox="true"/>
            <p:nvPr/>
          </p:nvSpPr>
          <p:spPr>
            <a:xfrm>
              <a:off x="0" y="-57150"/>
              <a:ext cx="812800" cy="286926"/>
            </a:xfrm>
            <a:prstGeom prst="rect">
              <a:avLst/>
            </a:prstGeom>
          </p:spPr>
          <p:txBody>
            <a:bodyPr anchor="ctr" rtlCol="false" tIns="50800" lIns="50800" bIns="50800" rIns="50800"/>
            <a:lstStyle/>
            <a:p>
              <a:pPr algn="ctr">
                <a:lnSpc>
                  <a:spcPts val="3779"/>
                </a:lnSpc>
              </a:pPr>
              <a:r>
                <a:rPr lang="en-US" b="true" sz="2699">
                  <a:solidFill>
                    <a:srgbClr val="000000"/>
                  </a:solidFill>
                  <a:latin typeface="Canva Sans Bold"/>
                  <a:ea typeface="Canva Sans Bold"/>
                  <a:cs typeface="Canva Sans Bold"/>
                  <a:sym typeface="Canva Sans Bold"/>
                </a:rPr>
                <a:t>Training Process</a:t>
              </a:r>
            </a:p>
          </p:txBody>
        </p:sp>
      </p:grpSp>
      <p:sp>
        <p:nvSpPr>
          <p:cNvPr name="TextBox 6" id="6"/>
          <p:cNvSpPr txBox="true"/>
          <p:nvPr/>
        </p:nvSpPr>
        <p:spPr>
          <a:xfrm rot="0">
            <a:off x="1947282" y="1000125"/>
            <a:ext cx="14393436" cy="942975"/>
          </a:xfrm>
          <a:prstGeom prst="rect">
            <a:avLst/>
          </a:prstGeom>
        </p:spPr>
        <p:txBody>
          <a:bodyPr anchor="t" rtlCol="false" tIns="0" lIns="0" bIns="0" rIns="0">
            <a:spAutoFit/>
          </a:bodyPr>
          <a:lstStyle/>
          <a:p>
            <a:pPr algn="ctr" marL="0" indent="0" lvl="0">
              <a:lnSpc>
                <a:spcPts val="7500"/>
              </a:lnSpc>
            </a:pPr>
            <a:r>
              <a:rPr lang="en-US" b="true" sz="6000" i="true">
                <a:solidFill>
                  <a:srgbClr val="000000"/>
                </a:solidFill>
                <a:latin typeface="Cormorant Garamond Bold Italics"/>
                <a:ea typeface="Cormorant Garamond Bold Italics"/>
                <a:cs typeface="Cormorant Garamond Bold Italics"/>
                <a:sym typeface="Cormorant Garamond Bold Italics"/>
              </a:rPr>
              <a:t>Speech-Based Mental Health Models</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32</a:t>
            </a:r>
          </a:p>
        </p:txBody>
      </p:sp>
      <p:sp>
        <p:nvSpPr>
          <p:cNvPr name="TextBox 8" id="8"/>
          <p:cNvSpPr txBox="true"/>
          <p:nvPr/>
        </p:nvSpPr>
        <p:spPr>
          <a:xfrm rot="0">
            <a:off x="0" y="3291646"/>
            <a:ext cx="18288000" cy="10331879"/>
          </a:xfrm>
          <a:prstGeom prst="rect">
            <a:avLst/>
          </a:prstGeom>
        </p:spPr>
        <p:txBody>
          <a:bodyPr anchor="t" rtlCol="false" tIns="0" lIns="0" bIns="0" rIns="0">
            <a:spAutoFit/>
          </a:bodyPr>
          <a:lstStyle/>
          <a:p>
            <a:pPr algn="l" marL="735816" indent="-367908" lvl="1">
              <a:lnSpc>
                <a:spcPts val="4771"/>
              </a:lnSpc>
              <a:buFont typeface="Arial"/>
              <a:buChar char="•"/>
            </a:pPr>
            <a:r>
              <a:rPr lang="en-US" b="true" sz="3408" u="sng">
                <a:solidFill>
                  <a:srgbClr val="000000"/>
                </a:solidFill>
                <a:latin typeface="Canva Sans Bold"/>
                <a:ea typeface="Canva Sans Bold"/>
                <a:cs typeface="Canva Sans Bold"/>
                <a:sym typeface="Canva Sans Bold"/>
              </a:rPr>
              <a:t>Probing</a:t>
            </a:r>
          </a:p>
          <a:p>
            <a:pPr algn="l">
              <a:lnSpc>
                <a:spcPts val="4771"/>
              </a:lnSpc>
            </a:pPr>
          </a:p>
          <a:p>
            <a:pPr algn="l" marL="735816" indent="-367908" lvl="1">
              <a:lnSpc>
                <a:spcPts val="4771"/>
              </a:lnSpc>
              <a:buFont typeface="Arial"/>
              <a:buChar char="•"/>
            </a:pPr>
            <a:r>
              <a:rPr lang="en-US" sz="3408">
                <a:solidFill>
                  <a:srgbClr val="000000"/>
                </a:solidFill>
                <a:latin typeface="Canva Sans"/>
                <a:ea typeface="Canva Sans"/>
                <a:cs typeface="Canva Sans"/>
                <a:sym typeface="Canva Sans"/>
              </a:rPr>
              <a:t>The audio is broken down into small chunks ranging from 0.5 - 20 sec.</a:t>
            </a:r>
          </a:p>
          <a:p>
            <a:pPr algn="l">
              <a:lnSpc>
                <a:spcPts val="4771"/>
              </a:lnSpc>
            </a:pPr>
          </a:p>
          <a:p>
            <a:pPr algn="l" marL="735816" indent="-367908" lvl="1">
              <a:lnSpc>
                <a:spcPts val="4771"/>
              </a:lnSpc>
              <a:buFont typeface="Arial"/>
              <a:buChar char="•"/>
            </a:pPr>
            <a:r>
              <a:rPr lang="en-US" sz="3408">
                <a:solidFill>
                  <a:srgbClr val="000000"/>
                </a:solidFill>
                <a:latin typeface="Canva Sans"/>
                <a:ea typeface="Canva Sans"/>
                <a:cs typeface="Canva Sans"/>
                <a:sym typeface="Canva Sans"/>
              </a:rPr>
              <a:t> They pull out data representations from different layers of the models</a:t>
            </a:r>
          </a:p>
          <a:p>
            <a:pPr algn="l">
              <a:lnSpc>
                <a:spcPts val="4771"/>
              </a:lnSpc>
            </a:pPr>
          </a:p>
          <a:p>
            <a:pPr algn="l" marL="735816" indent="-367908" lvl="1">
              <a:lnSpc>
                <a:spcPts val="4771"/>
              </a:lnSpc>
              <a:buFont typeface="Arial"/>
              <a:buChar char="•"/>
            </a:pPr>
            <a:r>
              <a:rPr lang="en-US" sz="3408">
                <a:solidFill>
                  <a:srgbClr val="000000"/>
                </a:solidFill>
                <a:latin typeface="Canva Sans"/>
                <a:ea typeface="Canva Sans"/>
                <a:cs typeface="Canva Sans"/>
                <a:sym typeface="Canva Sans"/>
              </a:rPr>
              <a:t>they use a logistic regression classifier—to analyze these embeddings and predict mental health conditions, like depression.</a:t>
            </a:r>
          </a:p>
          <a:p>
            <a:pPr algn="l">
              <a:lnSpc>
                <a:spcPts val="4771"/>
              </a:lnSpc>
            </a:pPr>
          </a:p>
          <a:p>
            <a:pPr algn="l">
              <a:lnSpc>
                <a:spcPts val="4771"/>
              </a:lnSpc>
            </a:pPr>
            <a:r>
              <a:rPr lang="en-US" sz="3408">
                <a:solidFill>
                  <a:srgbClr val="000000"/>
                </a:solidFill>
                <a:latin typeface="Canva Sans"/>
                <a:ea typeface="Canva Sans"/>
                <a:cs typeface="Canva Sans"/>
                <a:sym typeface="Canva Sans"/>
              </a:rPr>
              <a:t> </a:t>
            </a:r>
          </a:p>
          <a:p>
            <a:pPr algn="l">
              <a:lnSpc>
                <a:spcPts val="4771"/>
              </a:lnSpc>
            </a:pPr>
          </a:p>
          <a:p>
            <a:pPr algn="l">
              <a:lnSpc>
                <a:spcPts val="4771"/>
              </a:lnSpc>
            </a:pPr>
          </a:p>
          <a:p>
            <a:pPr algn="l">
              <a:lnSpc>
                <a:spcPts val="4771"/>
              </a:lnSpc>
            </a:pPr>
          </a:p>
          <a:p>
            <a:pPr algn="l">
              <a:lnSpc>
                <a:spcPts val="4771"/>
              </a:lnSpc>
            </a:pPr>
          </a:p>
          <a:p>
            <a:pPr algn="l">
              <a:lnSpc>
                <a:spcPts val="4771"/>
              </a:lnSpc>
            </a:pPr>
          </a:p>
          <a:p>
            <a:pPr algn="l">
              <a:lnSpc>
                <a:spcPts val="4771"/>
              </a:lnSpc>
            </a:pPr>
          </a:p>
          <a:p>
            <a:pPr algn="ctr">
              <a:lnSpc>
                <a:spcPts val="6031"/>
              </a:lnSpc>
              <a:spcBef>
                <a:spcPct val="0"/>
              </a:spcBef>
            </a:pPr>
          </a:p>
        </p:txBody>
      </p:sp>
    </p:spTree>
  </p:cSld>
  <p:clrMapOvr>
    <a:masterClrMapping/>
  </p:clrMapOvr>
  <p:transition spd="fast">
    <p:fade/>
  </p:transition>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182206" y="0"/>
            <a:ext cx="5143500" cy="5143500"/>
          </a:xfrm>
          <a:custGeom>
            <a:avLst/>
            <a:gdLst/>
            <a:ahLst/>
            <a:cxnLst/>
            <a:rect r="r" b="b" t="t" l="l"/>
            <a:pathLst>
              <a:path h="5143500" w="5143500">
                <a:moveTo>
                  <a:pt x="0" y="0"/>
                </a:moveTo>
                <a:lnTo>
                  <a:pt x="5143500" y="0"/>
                </a:lnTo>
                <a:lnTo>
                  <a:pt x="5143500"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600950" y="2135535"/>
            <a:ext cx="3086100" cy="872431"/>
            <a:chOff x="0" y="0"/>
            <a:chExt cx="812800" cy="229776"/>
          </a:xfrm>
        </p:grpSpPr>
        <p:sp>
          <p:nvSpPr>
            <p:cNvPr name="Freeform 4" id="4"/>
            <p:cNvSpPr/>
            <p:nvPr/>
          </p:nvSpPr>
          <p:spPr>
            <a:xfrm flipH="false" flipV="false" rot="0">
              <a:off x="0" y="0"/>
              <a:ext cx="812800" cy="229776"/>
            </a:xfrm>
            <a:custGeom>
              <a:avLst/>
              <a:gdLst/>
              <a:ahLst/>
              <a:cxnLst/>
              <a:rect r="r" b="b" t="t" l="l"/>
              <a:pathLst>
                <a:path h="229776" w="812800">
                  <a:moveTo>
                    <a:pt x="114888" y="0"/>
                  </a:moveTo>
                  <a:lnTo>
                    <a:pt x="697912" y="0"/>
                  </a:lnTo>
                  <a:cubicBezTo>
                    <a:pt x="761363" y="0"/>
                    <a:pt x="812800" y="51437"/>
                    <a:pt x="812800" y="114888"/>
                  </a:cubicBezTo>
                  <a:lnTo>
                    <a:pt x="812800" y="114888"/>
                  </a:lnTo>
                  <a:cubicBezTo>
                    <a:pt x="812800" y="145358"/>
                    <a:pt x="800696" y="174580"/>
                    <a:pt x="779150" y="196126"/>
                  </a:cubicBezTo>
                  <a:cubicBezTo>
                    <a:pt x="757604" y="217672"/>
                    <a:pt x="728382" y="229776"/>
                    <a:pt x="697912" y="229776"/>
                  </a:cubicBezTo>
                  <a:lnTo>
                    <a:pt x="114888" y="229776"/>
                  </a:lnTo>
                  <a:cubicBezTo>
                    <a:pt x="51437" y="229776"/>
                    <a:pt x="0" y="178339"/>
                    <a:pt x="0" y="114888"/>
                  </a:cubicBezTo>
                  <a:lnTo>
                    <a:pt x="0" y="114888"/>
                  </a:lnTo>
                  <a:cubicBezTo>
                    <a:pt x="0" y="51437"/>
                    <a:pt x="51437" y="0"/>
                    <a:pt x="114888" y="0"/>
                  </a:cubicBezTo>
                  <a:close/>
                </a:path>
              </a:pathLst>
            </a:custGeom>
            <a:solidFill>
              <a:srgbClr val="FFFFFF"/>
            </a:solidFill>
            <a:ln w="38100" cap="rnd">
              <a:solidFill>
                <a:srgbClr val="000000"/>
              </a:solidFill>
              <a:prstDash val="solid"/>
              <a:round/>
            </a:ln>
          </p:spPr>
        </p:sp>
        <p:sp>
          <p:nvSpPr>
            <p:cNvPr name="TextBox 5" id="5"/>
            <p:cNvSpPr txBox="true"/>
            <p:nvPr/>
          </p:nvSpPr>
          <p:spPr>
            <a:xfrm>
              <a:off x="0" y="-57150"/>
              <a:ext cx="812800" cy="286926"/>
            </a:xfrm>
            <a:prstGeom prst="rect">
              <a:avLst/>
            </a:prstGeom>
          </p:spPr>
          <p:txBody>
            <a:bodyPr anchor="ctr" rtlCol="false" tIns="50800" lIns="50800" bIns="50800" rIns="50800"/>
            <a:lstStyle/>
            <a:p>
              <a:pPr algn="ctr">
                <a:lnSpc>
                  <a:spcPts val="4479"/>
                </a:lnSpc>
              </a:pPr>
              <a:r>
                <a:rPr lang="en-US" b="true" sz="3199">
                  <a:solidFill>
                    <a:srgbClr val="000000"/>
                  </a:solidFill>
                  <a:latin typeface="Canva Sans Bold"/>
                  <a:ea typeface="Canva Sans Bold"/>
                  <a:cs typeface="Canva Sans Bold"/>
                  <a:sym typeface="Canva Sans Bold"/>
                </a:rPr>
                <a:t>Datasets</a:t>
              </a:r>
            </a:p>
          </p:txBody>
        </p:sp>
      </p:grpSp>
      <p:sp>
        <p:nvSpPr>
          <p:cNvPr name="TextBox 6" id="6"/>
          <p:cNvSpPr txBox="true"/>
          <p:nvPr/>
        </p:nvSpPr>
        <p:spPr>
          <a:xfrm rot="0">
            <a:off x="1947282" y="1000125"/>
            <a:ext cx="14393436" cy="942975"/>
          </a:xfrm>
          <a:prstGeom prst="rect">
            <a:avLst/>
          </a:prstGeom>
        </p:spPr>
        <p:txBody>
          <a:bodyPr anchor="t" rtlCol="false" tIns="0" lIns="0" bIns="0" rIns="0">
            <a:spAutoFit/>
          </a:bodyPr>
          <a:lstStyle/>
          <a:p>
            <a:pPr algn="ctr" marL="0" indent="0" lvl="0">
              <a:lnSpc>
                <a:spcPts val="7500"/>
              </a:lnSpc>
            </a:pPr>
            <a:r>
              <a:rPr lang="en-US" b="true" sz="6000" i="true">
                <a:solidFill>
                  <a:srgbClr val="000000"/>
                </a:solidFill>
                <a:latin typeface="Cormorant Garamond Bold Italics"/>
                <a:ea typeface="Cormorant Garamond Bold Italics"/>
                <a:cs typeface="Cormorant Garamond Bold Italics"/>
                <a:sym typeface="Cormorant Garamond Bold Italics"/>
              </a:rPr>
              <a:t>Speech-Based Mental Health Models</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33</a:t>
            </a:r>
          </a:p>
        </p:txBody>
      </p:sp>
      <p:sp>
        <p:nvSpPr>
          <p:cNvPr name="TextBox 8" id="8"/>
          <p:cNvSpPr txBox="true"/>
          <p:nvPr/>
        </p:nvSpPr>
        <p:spPr>
          <a:xfrm rot="0">
            <a:off x="8894683" y="4945063"/>
            <a:ext cx="498634" cy="349250"/>
          </a:xfrm>
          <a:prstGeom prst="rect">
            <a:avLst/>
          </a:prstGeom>
        </p:spPr>
        <p:txBody>
          <a:bodyPr anchor="t" rtlCol="false" tIns="0" lIns="0" bIns="0" rIns="0">
            <a:spAutoFit/>
          </a:bodyPr>
          <a:lstStyle/>
          <a:p>
            <a:pPr algn="ctr" marL="431801" indent="-215900" lvl="1">
              <a:lnSpc>
                <a:spcPts val="2800"/>
              </a:lnSpc>
              <a:buFont typeface="Arial"/>
              <a:buChar char="•"/>
            </a:pPr>
            <a:r>
              <a:rPr lang="en-US" sz="2000">
                <a:solidFill>
                  <a:srgbClr val="000000"/>
                </a:solidFill>
                <a:latin typeface="Canva Sans"/>
                <a:ea typeface="Canva Sans"/>
                <a:cs typeface="Canva Sans"/>
                <a:sym typeface="Canva Sans"/>
              </a:rPr>
              <a:t>.</a:t>
            </a:r>
          </a:p>
        </p:txBody>
      </p:sp>
      <p:sp>
        <p:nvSpPr>
          <p:cNvPr name="TextBox 9" id="9"/>
          <p:cNvSpPr txBox="true"/>
          <p:nvPr/>
        </p:nvSpPr>
        <p:spPr>
          <a:xfrm rot="0">
            <a:off x="0" y="4573588"/>
            <a:ext cx="18288000" cy="4855530"/>
          </a:xfrm>
          <a:prstGeom prst="rect">
            <a:avLst/>
          </a:prstGeom>
        </p:spPr>
        <p:txBody>
          <a:bodyPr anchor="t" rtlCol="false" tIns="0" lIns="0" bIns="0" rIns="0">
            <a:spAutoFit/>
          </a:bodyPr>
          <a:lstStyle/>
          <a:p>
            <a:pPr algn="l" marL="747535" indent="-373767" lvl="1">
              <a:lnSpc>
                <a:spcPts val="4847"/>
              </a:lnSpc>
              <a:buFont typeface="Arial"/>
              <a:buChar char="•"/>
            </a:pPr>
            <a:r>
              <a:rPr lang="en-US" b="true" sz="3462" u="sng">
                <a:solidFill>
                  <a:srgbClr val="000000"/>
                </a:solidFill>
                <a:latin typeface="Canva Sans Bold"/>
                <a:ea typeface="Canva Sans Bold"/>
                <a:cs typeface="Canva Sans Bold"/>
                <a:sym typeface="Canva Sans Bold"/>
              </a:rPr>
              <a:t>Callyope-GP Corpus: </a:t>
            </a:r>
          </a:p>
          <a:p>
            <a:pPr algn="l">
              <a:lnSpc>
                <a:spcPts val="4847"/>
              </a:lnSpc>
            </a:pPr>
          </a:p>
          <a:p>
            <a:pPr algn="l" marL="747535" indent="-373767" lvl="1">
              <a:lnSpc>
                <a:spcPts val="4847"/>
              </a:lnSpc>
              <a:buFont typeface="Arial"/>
              <a:buChar char="•"/>
            </a:pPr>
            <a:r>
              <a:rPr lang="en-US" sz="3462">
                <a:solidFill>
                  <a:srgbClr val="000000"/>
                </a:solidFill>
                <a:latin typeface="Canva Sans"/>
                <a:ea typeface="Canva Sans"/>
                <a:cs typeface="Canva Sans"/>
                <a:sym typeface="Canva Sans"/>
              </a:rPr>
              <a:t>860 French-speaking participants</a:t>
            </a:r>
          </a:p>
          <a:p>
            <a:pPr algn="l">
              <a:lnSpc>
                <a:spcPts val="4847"/>
              </a:lnSpc>
            </a:pPr>
          </a:p>
          <a:p>
            <a:pPr algn="l" marL="747535" indent="-373767" lvl="1">
              <a:lnSpc>
                <a:spcPts val="4847"/>
              </a:lnSpc>
              <a:buFont typeface="Arial"/>
              <a:buChar char="•"/>
            </a:pPr>
            <a:r>
              <a:rPr lang="en-US" sz="3462">
                <a:solidFill>
                  <a:srgbClr val="000000"/>
                </a:solidFill>
                <a:latin typeface="Canva Sans"/>
                <a:ea typeface="Canva Sans"/>
                <a:cs typeface="Canva Sans"/>
                <a:sym typeface="Canva Sans"/>
              </a:rPr>
              <a:t> 10.12 hours of audio (16 kHz). </a:t>
            </a:r>
          </a:p>
          <a:p>
            <a:pPr algn="l">
              <a:lnSpc>
                <a:spcPts val="4847"/>
              </a:lnSpc>
            </a:pPr>
          </a:p>
          <a:p>
            <a:pPr algn="l" marL="747535" indent="-373767" lvl="1">
              <a:lnSpc>
                <a:spcPts val="4847"/>
              </a:lnSpc>
              <a:buFont typeface="Arial"/>
              <a:buChar char="•"/>
            </a:pPr>
            <a:r>
              <a:rPr lang="en-US" sz="3462">
                <a:solidFill>
                  <a:srgbClr val="000000"/>
                </a:solidFill>
                <a:latin typeface="Canva Sans"/>
                <a:ea typeface="Canva Sans"/>
                <a:cs typeface="Canva Sans"/>
                <a:sym typeface="Canva Sans"/>
              </a:rPr>
              <a:t>Includes elicited tasks (counting 1-20) and spontaneous tasks (“Describe how you’re feeling”). </a:t>
            </a:r>
          </a:p>
        </p:txBody>
      </p:sp>
    </p:spTree>
  </p:cSld>
  <p:clrMapOvr>
    <a:masterClrMapping/>
  </p:clrMapOvr>
  <p:transition spd="fast">
    <p:fade/>
  </p:transition>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182206" y="0"/>
            <a:ext cx="5143500" cy="5143500"/>
          </a:xfrm>
          <a:custGeom>
            <a:avLst/>
            <a:gdLst/>
            <a:ahLst/>
            <a:cxnLst/>
            <a:rect r="r" b="b" t="t" l="l"/>
            <a:pathLst>
              <a:path h="5143500" w="5143500">
                <a:moveTo>
                  <a:pt x="0" y="0"/>
                </a:moveTo>
                <a:lnTo>
                  <a:pt x="5143500" y="0"/>
                </a:lnTo>
                <a:lnTo>
                  <a:pt x="5143500"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600950" y="2135535"/>
            <a:ext cx="3086100" cy="872431"/>
            <a:chOff x="0" y="0"/>
            <a:chExt cx="812800" cy="229776"/>
          </a:xfrm>
        </p:grpSpPr>
        <p:sp>
          <p:nvSpPr>
            <p:cNvPr name="Freeform 4" id="4"/>
            <p:cNvSpPr/>
            <p:nvPr/>
          </p:nvSpPr>
          <p:spPr>
            <a:xfrm flipH="false" flipV="false" rot="0">
              <a:off x="0" y="0"/>
              <a:ext cx="812800" cy="229776"/>
            </a:xfrm>
            <a:custGeom>
              <a:avLst/>
              <a:gdLst/>
              <a:ahLst/>
              <a:cxnLst/>
              <a:rect r="r" b="b" t="t" l="l"/>
              <a:pathLst>
                <a:path h="229776" w="812800">
                  <a:moveTo>
                    <a:pt x="114888" y="0"/>
                  </a:moveTo>
                  <a:lnTo>
                    <a:pt x="697912" y="0"/>
                  </a:lnTo>
                  <a:cubicBezTo>
                    <a:pt x="761363" y="0"/>
                    <a:pt x="812800" y="51437"/>
                    <a:pt x="812800" y="114888"/>
                  </a:cubicBezTo>
                  <a:lnTo>
                    <a:pt x="812800" y="114888"/>
                  </a:lnTo>
                  <a:cubicBezTo>
                    <a:pt x="812800" y="145358"/>
                    <a:pt x="800696" y="174580"/>
                    <a:pt x="779150" y="196126"/>
                  </a:cubicBezTo>
                  <a:cubicBezTo>
                    <a:pt x="757604" y="217672"/>
                    <a:pt x="728382" y="229776"/>
                    <a:pt x="697912" y="229776"/>
                  </a:cubicBezTo>
                  <a:lnTo>
                    <a:pt x="114888" y="229776"/>
                  </a:lnTo>
                  <a:cubicBezTo>
                    <a:pt x="51437" y="229776"/>
                    <a:pt x="0" y="178339"/>
                    <a:pt x="0" y="114888"/>
                  </a:cubicBezTo>
                  <a:lnTo>
                    <a:pt x="0" y="114888"/>
                  </a:lnTo>
                  <a:cubicBezTo>
                    <a:pt x="0" y="51437"/>
                    <a:pt x="51437" y="0"/>
                    <a:pt x="114888" y="0"/>
                  </a:cubicBezTo>
                  <a:close/>
                </a:path>
              </a:pathLst>
            </a:custGeom>
            <a:solidFill>
              <a:srgbClr val="FFFFFF"/>
            </a:solidFill>
            <a:ln w="38100" cap="rnd">
              <a:solidFill>
                <a:srgbClr val="000000"/>
              </a:solidFill>
              <a:prstDash val="solid"/>
              <a:round/>
            </a:ln>
          </p:spPr>
        </p:sp>
        <p:sp>
          <p:nvSpPr>
            <p:cNvPr name="TextBox 5" id="5"/>
            <p:cNvSpPr txBox="true"/>
            <p:nvPr/>
          </p:nvSpPr>
          <p:spPr>
            <a:xfrm>
              <a:off x="0" y="-57150"/>
              <a:ext cx="812800" cy="286926"/>
            </a:xfrm>
            <a:prstGeom prst="rect">
              <a:avLst/>
            </a:prstGeom>
          </p:spPr>
          <p:txBody>
            <a:bodyPr anchor="ctr" rtlCol="false" tIns="50800" lIns="50800" bIns="50800" rIns="50800"/>
            <a:lstStyle/>
            <a:p>
              <a:pPr algn="ctr">
                <a:lnSpc>
                  <a:spcPts val="4479"/>
                </a:lnSpc>
              </a:pPr>
              <a:r>
                <a:rPr lang="en-US" b="true" sz="3199">
                  <a:solidFill>
                    <a:srgbClr val="000000"/>
                  </a:solidFill>
                  <a:latin typeface="Canva Sans Bold"/>
                  <a:ea typeface="Canva Sans Bold"/>
                  <a:cs typeface="Canva Sans Bold"/>
                  <a:sym typeface="Canva Sans Bold"/>
                </a:rPr>
                <a:t>Datasets</a:t>
              </a:r>
            </a:p>
          </p:txBody>
        </p:sp>
      </p:grpSp>
      <p:sp>
        <p:nvSpPr>
          <p:cNvPr name="TextBox 6" id="6"/>
          <p:cNvSpPr txBox="true"/>
          <p:nvPr/>
        </p:nvSpPr>
        <p:spPr>
          <a:xfrm rot="0">
            <a:off x="1947282" y="1000125"/>
            <a:ext cx="14393436" cy="942975"/>
          </a:xfrm>
          <a:prstGeom prst="rect">
            <a:avLst/>
          </a:prstGeom>
        </p:spPr>
        <p:txBody>
          <a:bodyPr anchor="t" rtlCol="false" tIns="0" lIns="0" bIns="0" rIns="0">
            <a:spAutoFit/>
          </a:bodyPr>
          <a:lstStyle/>
          <a:p>
            <a:pPr algn="ctr" marL="0" indent="0" lvl="0">
              <a:lnSpc>
                <a:spcPts val="7500"/>
              </a:lnSpc>
            </a:pPr>
            <a:r>
              <a:rPr lang="en-US" b="true" sz="6000" i="true">
                <a:solidFill>
                  <a:srgbClr val="000000"/>
                </a:solidFill>
                <a:latin typeface="Cormorant Garamond Bold Italics"/>
                <a:ea typeface="Cormorant Garamond Bold Italics"/>
                <a:cs typeface="Cormorant Garamond Bold Italics"/>
                <a:sym typeface="Cormorant Garamond Bold Italics"/>
              </a:rPr>
              <a:t>Speech-Based Mental Health Models</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34</a:t>
            </a:r>
          </a:p>
        </p:txBody>
      </p:sp>
      <p:sp>
        <p:nvSpPr>
          <p:cNvPr name="TextBox 8" id="8"/>
          <p:cNvSpPr txBox="true"/>
          <p:nvPr/>
        </p:nvSpPr>
        <p:spPr>
          <a:xfrm rot="0">
            <a:off x="8894683" y="4945063"/>
            <a:ext cx="498634" cy="349250"/>
          </a:xfrm>
          <a:prstGeom prst="rect">
            <a:avLst/>
          </a:prstGeom>
        </p:spPr>
        <p:txBody>
          <a:bodyPr anchor="t" rtlCol="false" tIns="0" lIns="0" bIns="0" rIns="0">
            <a:spAutoFit/>
          </a:bodyPr>
          <a:lstStyle/>
          <a:p>
            <a:pPr algn="ctr" marL="431801" indent="-215900" lvl="1">
              <a:lnSpc>
                <a:spcPts val="2800"/>
              </a:lnSpc>
              <a:buFont typeface="Arial"/>
              <a:buChar char="•"/>
            </a:pPr>
            <a:r>
              <a:rPr lang="en-US" sz="2000">
                <a:solidFill>
                  <a:srgbClr val="000000"/>
                </a:solidFill>
                <a:latin typeface="Canva Sans"/>
                <a:ea typeface="Canva Sans"/>
                <a:cs typeface="Canva Sans"/>
                <a:sym typeface="Canva Sans"/>
              </a:rPr>
              <a:t>.</a:t>
            </a:r>
          </a:p>
        </p:txBody>
      </p:sp>
      <p:sp>
        <p:nvSpPr>
          <p:cNvPr name="TextBox 9" id="9"/>
          <p:cNvSpPr txBox="true"/>
          <p:nvPr/>
        </p:nvSpPr>
        <p:spPr>
          <a:xfrm rot="0">
            <a:off x="0" y="4573588"/>
            <a:ext cx="16660535" cy="4855530"/>
          </a:xfrm>
          <a:prstGeom prst="rect">
            <a:avLst/>
          </a:prstGeom>
        </p:spPr>
        <p:txBody>
          <a:bodyPr anchor="t" rtlCol="false" tIns="0" lIns="0" bIns="0" rIns="0">
            <a:spAutoFit/>
          </a:bodyPr>
          <a:lstStyle/>
          <a:p>
            <a:pPr algn="l" marL="747535" indent="-373767" lvl="1">
              <a:lnSpc>
                <a:spcPts val="4847"/>
              </a:lnSpc>
              <a:buFont typeface="Arial"/>
              <a:buChar char="•"/>
            </a:pPr>
            <a:r>
              <a:rPr lang="en-US" b="true" sz="3462" u="sng">
                <a:solidFill>
                  <a:srgbClr val="000000"/>
                </a:solidFill>
                <a:latin typeface="Canva Sans Bold"/>
                <a:ea typeface="Canva Sans Bold"/>
                <a:cs typeface="Canva Sans Bold"/>
                <a:sym typeface="Canva Sans Bold"/>
              </a:rPr>
              <a:t>Androids Corpus:</a:t>
            </a:r>
            <a:r>
              <a:rPr lang="en-US" sz="3462">
                <a:solidFill>
                  <a:srgbClr val="000000"/>
                </a:solidFill>
                <a:latin typeface="Canva Sans"/>
                <a:ea typeface="Canva Sans"/>
                <a:cs typeface="Canva Sans"/>
                <a:sym typeface="Canva Sans"/>
              </a:rPr>
              <a:t> </a:t>
            </a:r>
          </a:p>
          <a:p>
            <a:pPr algn="l">
              <a:lnSpc>
                <a:spcPts val="4847"/>
              </a:lnSpc>
            </a:pPr>
          </a:p>
          <a:p>
            <a:pPr algn="l" marL="747535" indent="-373767" lvl="1">
              <a:lnSpc>
                <a:spcPts val="4847"/>
              </a:lnSpc>
              <a:buFont typeface="Arial"/>
              <a:buChar char="•"/>
            </a:pPr>
            <a:r>
              <a:rPr lang="en-US" sz="3462">
                <a:solidFill>
                  <a:srgbClr val="000000"/>
                </a:solidFill>
                <a:latin typeface="Canva Sans"/>
                <a:ea typeface="Canva Sans"/>
                <a:cs typeface="Canva Sans"/>
                <a:sym typeface="Canva Sans"/>
              </a:rPr>
              <a:t>228 recordings from 118 Italian speakers (64 clinically depressed), ~9 hours.</a:t>
            </a:r>
          </a:p>
          <a:p>
            <a:pPr algn="l">
              <a:lnSpc>
                <a:spcPts val="4847"/>
              </a:lnSpc>
            </a:pPr>
          </a:p>
          <a:p>
            <a:pPr algn="l" marL="747535" indent="-373767" lvl="1">
              <a:lnSpc>
                <a:spcPts val="4847"/>
              </a:lnSpc>
              <a:buFont typeface="Arial"/>
              <a:buChar char="•"/>
            </a:pPr>
            <a:r>
              <a:rPr lang="en-US" sz="3462">
                <a:solidFill>
                  <a:srgbClr val="000000"/>
                </a:solidFill>
                <a:latin typeface="Canva Sans"/>
                <a:ea typeface="Canva Sans"/>
                <a:cs typeface="Canva Sans"/>
                <a:sym typeface="Canva Sans"/>
              </a:rPr>
              <a:t> Includes elicited and spontaneous speech.</a:t>
            </a:r>
          </a:p>
          <a:p>
            <a:pPr algn="l">
              <a:lnSpc>
                <a:spcPts val="4847"/>
              </a:lnSpc>
            </a:pPr>
          </a:p>
          <a:p>
            <a:pPr algn="l">
              <a:lnSpc>
                <a:spcPts val="4847"/>
              </a:lnSpc>
            </a:pPr>
          </a:p>
          <a:p>
            <a:pPr algn="l">
              <a:lnSpc>
                <a:spcPts val="4847"/>
              </a:lnSpc>
            </a:pPr>
          </a:p>
        </p:txBody>
      </p:sp>
    </p:spTree>
  </p:cSld>
  <p:clrMapOvr>
    <a:masterClrMapping/>
  </p:clrMapOvr>
  <p:transition spd="fast">
    <p:fade/>
  </p:transition>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182206" y="0"/>
            <a:ext cx="5143500" cy="5143500"/>
          </a:xfrm>
          <a:custGeom>
            <a:avLst/>
            <a:gdLst/>
            <a:ahLst/>
            <a:cxnLst/>
            <a:rect r="r" b="b" t="t" l="l"/>
            <a:pathLst>
              <a:path h="5143500" w="5143500">
                <a:moveTo>
                  <a:pt x="0" y="0"/>
                </a:moveTo>
                <a:lnTo>
                  <a:pt x="5143500" y="0"/>
                </a:lnTo>
                <a:lnTo>
                  <a:pt x="5143500"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600950" y="2135535"/>
            <a:ext cx="3086100" cy="872431"/>
            <a:chOff x="0" y="0"/>
            <a:chExt cx="812800" cy="229776"/>
          </a:xfrm>
        </p:grpSpPr>
        <p:sp>
          <p:nvSpPr>
            <p:cNvPr name="Freeform 4" id="4"/>
            <p:cNvSpPr/>
            <p:nvPr/>
          </p:nvSpPr>
          <p:spPr>
            <a:xfrm flipH="false" flipV="false" rot="0">
              <a:off x="0" y="0"/>
              <a:ext cx="812800" cy="229776"/>
            </a:xfrm>
            <a:custGeom>
              <a:avLst/>
              <a:gdLst/>
              <a:ahLst/>
              <a:cxnLst/>
              <a:rect r="r" b="b" t="t" l="l"/>
              <a:pathLst>
                <a:path h="229776" w="812800">
                  <a:moveTo>
                    <a:pt x="114888" y="0"/>
                  </a:moveTo>
                  <a:lnTo>
                    <a:pt x="697912" y="0"/>
                  </a:lnTo>
                  <a:cubicBezTo>
                    <a:pt x="761363" y="0"/>
                    <a:pt x="812800" y="51437"/>
                    <a:pt x="812800" y="114888"/>
                  </a:cubicBezTo>
                  <a:lnTo>
                    <a:pt x="812800" y="114888"/>
                  </a:lnTo>
                  <a:cubicBezTo>
                    <a:pt x="812800" y="145358"/>
                    <a:pt x="800696" y="174580"/>
                    <a:pt x="779150" y="196126"/>
                  </a:cubicBezTo>
                  <a:cubicBezTo>
                    <a:pt x="757604" y="217672"/>
                    <a:pt x="728382" y="229776"/>
                    <a:pt x="697912" y="229776"/>
                  </a:cubicBezTo>
                  <a:lnTo>
                    <a:pt x="114888" y="229776"/>
                  </a:lnTo>
                  <a:cubicBezTo>
                    <a:pt x="51437" y="229776"/>
                    <a:pt x="0" y="178339"/>
                    <a:pt x="0" y="114888"/>
                  </a:cubicBezTo>
                  <a:lnTo>
                    <a:pt x="0" y="114888"/>
                  </a:lnTo>
                  <a:cubicBezTo>
                    <a:pt x="0" y="51437"/>
                    <a:pt x="51437" y="0"/>
                    <a:pt x="114888" y="0"/>
                  </a:cubicBezTo>
                  <a:close/>
                </a:path>
              </a:pathLst>
            </a:custGeom>
            <a:solidFill>
              <a:srgbClr val="FFFFFF"/>
            </a:solidFill>
            <a:ln w="38100" cap="rnd">
              <a:solidFill>
                <a:srgbClr val="000000"/>
              </a:solidFill>
              <a:prstDash val="solid"/>
              <a:round/>
            </a:ln>
          </p:spPr>
        </p:sp>
        <p:sp>
          <p:nvSpPr>
            <p:cNvPr name="TextBox 5" id="5"/>
            <p:cNvSpPr txBox="true"/>
            <p:nvPr/>
          </p:nvSpPr>
          <p:spPr>
            <a:xfrm>
              <a:off x="0" y="-57150"/>
              <a:ext cx="812800" cy="286926"/>
            </a:xfrm>
            <a:prstGeom prst="rect">
              <a:avLst/>
            </a:prstGeom>
          </p:spPr>
          <p:txBody>
            <a:bodyPr anchor="ctr" rtlCol="false" tIns="50800" lIns="50800" bIns="50800" rIns="50800"/>
            <a:lstStyle/>
            <a:p>
              <a:pPr algn="ctr">
                <a:lnSpc>
                  <a:spcPts val="4479"/>
                </a:lnSpc>
              </a:pPr>
              <a:r>
                <a:rPr lang="en-US" b="true" sz="3199">
                  <a:solidFill>
                    <a:srgbClr val="000000"/>
                  </a:solidFill>
                  <a:latin typeface="Canva Sans Bold"/>
                  <a:ea typeface="Canva Sans Bold"/>
                  <a:cs typeface="Canva Sans Bold"/>
                  <a:sym typeface="Canva Sans Bold"/>
                </a:rPr>
                <a:t>Results</a:t>
              </a:r>
            </a:p>
          </p:txBody>
        </p:sp>
      </p:grpSp>
      <p:sp>
        <p:nvSpPr>
          <p:cNvPr name="TextBox 6" id="6"/>
          <p:cNvSpPr txBox="true"/>
          <p:nvPr/>
        </p:nvSpPr>
        <p:spPr>
          <a:xfrm rot="0">
            <a:off x="1947282" y="1000125"/>
            <a:ext cx="14393436" cy="942975"/>
          </a:xfrm>
          <a:prstGeom prst="rect">
            <a:avLst/>
          </a:prstGeom>
        </p:spPr>
        <p:txBody>
          <a:bodyPr anchor="t" rtlCol="false" tIns="0" lIns="0" bIns="0" rIns="0">
            <a:spAutoFit/>
          </a:bodyPr>
          <a:lstStyle/>
          <a:p>
            <a:pPr algn="ctr" marL="0" indent="0" lvl="0">
              <a:lnSpc>
                <a:spcPts val="7500"/>
              </a:lnSpc>
            </a:pPr>
            <a:r>
              <a:rPr lang="en-US" b="true" sz="6000" i="true">
                <a:solidFill>
                  <a:srgbClr val="000000"/>
                </a:solidFill>
                <a:latin typeface="Cormorant Garamond Bold Italics"/>
                <a:ea typeface="Cormorant Garamond Bold Italics"/>
                <a:cs typeface="Cormorant Garamond Bold Italics"/>
                <a:sym typeface="Cormorant Garamond Bold Italics"/>
              </a:rPr>
              <a:t>Speech-Based Mental Health Models</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35</a:t>
            </a:r>
          </a:p>
        </p:txBody>
      </p:sp>
      <p:sp>
        <p:nvSpPr>
          <p:cNvPr name="TextBox 8" id="8"/>
          <p:cNvSpPr txBox="true"/>
          <p:nvPr/>
        </p:nvSpPr>
        <p:spPr>
          <a:xfrm rot="0">
            <a:off x="0" y="3493638"/>
            <a:ext cx="18288000" cy="6190778"/>
          </a:xfrm>
          <a:prstGeom prst="rect">
            <a:avLst/>
          </a:prstGeom>
        </p:spPr>
        <p:txBody>
          <a:bodyPr anchor="t" rtlCol="false" tIns="0" lIns="0" bIns="0" rIns="0">
            <a:spAutoFit/>
          </a:bodyPr>
          <a:lstStyle/>
          <a:p>
            <a:pPr algn="l" marL="716487" indent="-358244" lvl="1">
              <a:lnSpc>
                <a:spcPts val="4646"/>
              </a:lnSpc>
              <a:buFont typeface="Arial"/>
              <a:buChar char="•"/>
            </a:pPr>
            <a:r>
              <a:rPr lang="en-US" b="true" sz="3318">
                <a:solidFill>
                  <a:srgbClr val="000000"/>
                </a:solidFill>
                <a:latin typeface="Canva Sans Bold"/>
                <a:ea typeface="Canva Sans Bold"/>
                <a:cs typeface="Canva Sans Bold"/>
                <a:sym typeface="Canva Sans Bold"/>
              </a:rPr>
              <a:t>HuBERT</a:t>
            </a:r>
            <a:r>
              <a:rPr lang="en-US" sz="3318">
                <a:solidFill>
                  <a:srgbClr val="000000"/>
                </a:solidFill>
                <a:latin typeface="Canva Sans"/>
                <a:ea typeface="Canva Sans"/>
                <a:cs typeface="Canva Sans"/>
                <a:sym typeface="Canva Sans"/>
              </a:rPr>
              <a:t> achieves </a:t>
            </a:r>
            <a:r>
              <a:rPr lang="en-US" sz="3318">
                <a:solidFill>
                  <a:srgbClr val="000000"/>
                </a:solidFill>
                <a:latin typeface="Canva Sans"/>
                <a:ea typeface="Canva Sans"/>
                <a:cs typeface="Canva Sans"/>
                <a:sym typeface="Canva Sans"/>
              </a:rPr>
              <a:t>the best F1 score (0.92) on the Androids spontaneous task, surpassing prior state-of-the-art (SOTA).</a:t>
            </a:r>
          </a:p>
          <a:p>
            <a:pPr algn="l">
              <a:lnSpc>
                <a:spcPts val="4646"/>
              </a:lnSpc>
            </a:pPr>
          </a:p>
          <a:p>
            <a:pPr algn="l" marL="716487" indent="-358244" lvl="1">
              <a:lnSpc>
                <a:spcPts val="4646"/>
              </a:lnSpc>
              <a:buFont typeface="Arial"/>
              <a:buChar char="•"/>
            </a:pPr>
            <a:r>
              <a:rPr lang="en-US" sz="3318">
                <a:solidFill>
                  <a:srgbClr val="000000"/>
                </a:solidFill>
                <a:latin typeface="Canva Sans"/>
                <a:ea typeface="Canva Sans"/>
                <a:cs typeface="Canva Sans"/>
                <a:sym typeface="Canva Sans"/>
              </a:rPr>
              <a:t>It also scores 0.86 on the elicited task. </a:t>
            </a:r>
          </a:p>
          <a:p>
            <a:pPr algn="l">
              <a:lnSpc>
                <a:spcPts val="4646"/>
              </a:lnSpc>
            </a:pPr>
          </a:p>
          <a:p>
            <a:pPr algn="l" marL="716487" indent="-358244" lvl="1">
              <a:lnSpc>
                <a:spcPts val="4646"/>
              </a:lnSpc>
              <a:buFont typeface="Arial"/>
              <a:buChar char="•"/>
            </a:pPr>
            <a:r>
              <a:rPr lang="en-US" b="true" sz="3318">
                <a:solidFill>
                  <a:srgbClr val="000000"/>
                </a:solidFill>
                <a:latin typeface="Canva Sans Bold"/>
                <a:ea typeface="Canva Sans Bold"/>
                <a:cs typeface="Canva Sans Bold"/>
                <a:sym typeface="Canva Sans Bold"/>
              </a:rPr>
              <a:t>Whisper</a:t>
            </a:r>
            <a:r>
              <a:rPr lang="en-US" sz="3318">
                <a:solidFill>
                  <a:srgbClr val="000000"/>
                </a:solidFill>
                <a:latin typeface="Canva Sans"/>
                <a:ea typeface="Canva Sans"/>
                <a:cs typeface="Canva Sans"/>
                <a:sym typeface="Canva Sans"/>
              </a:rPr>
              <a:t> performs better on spontaneous speech (best with Whisper-M on Callyope-GP).</a:t>
            </a:r>
          </a:p>
          <a:p>
            <a:pPr algn="l">
              <a:lnSpc>
                <a:spcPts val="4646"/>
              </a:lnSpc>
            </a:pPr>
          </a:p>
          <a:p>
            <a:pPr algn="l" marL="716487" indent="-358244" lvl="1">
              <a:lnSpc>
                <a:spcPts val="4646"/>
              </a:lnSpc>
              <a:buFont typeface="Arial"/>
              <a:buChar char="•"/>
            </a:pPr>
            <a:r>
              <a:rPr lang="en-US" sz="3318">
                <a:solidFill>
                  <a:srgbClr val="000000"/>
                </a:solidFill>
                <a:latin typeface="Canva Sans"/>
                <a:ea typeface="Canva Sans"/>
                <a:cs typeface="Canva Sans"/>
                <a:sym typeface="Canva Sans"/>
              </a:rPr>
              <a:t> </a:t>
            </a:r>
            <a:r>
              <a:rPr lang="en-US" b="true" sz="3318">
                <a:solidFill>
                  <a:srgbClr val="000000"/>
                </a:solidFill>
                <a:latin typeface="Canva Sans Bold"/>
                <a:ea typeface="Canva Sans Bold"/>
                <a:cs typeface="Canva Sans Bold"/>
                <a:sym typeface="Canva Sans Bold"/>
              </a:rPr>
              <a:t>wav2vec’</a:t>
            </a:r>
            <a:r>
              <a:rPr lang="en-US" sz="3318">
                <a:solidFill>
                  <a:srgbClr val="000000"/>
                </a:solidFill>
                <a:latin typeface="Canva Sans"/>
                <a:ea typeface="Canva Sans"/>
                <a:cs typeface="Canva Sans"/>
                <a:sym typeface="Canva Sans"/>
              </a:rPr>
              <a:t>s last layer underperforms due to its speech recognition focus.</a:t>
            </a:r>
          </a:p>
          <a:p>
            <a:pPr algn="l">
              <a:lnSpc>
                <a:spcPts val="8005"/>
              </a:lnSpc>
            </a:pPr>
          </a:p>
        </p:txBody>
      </p:sp>
    </p:spTree>
  </p:cSld>
  <p:clrMapOvr>
    <a:masterClrMapping/>
  </p:clrMapOvr>
  <p:transition spd="fast">
    <p:fade/>
  </p:transition>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379403" y="0"/>
            <a:ext cx="5143500" cy="5143500"/>
          </a:xfrm>
          <a:custGeom>
            <a:avLst/>
            <a:gdLst/>
            <a:ahLst/>
            <a:cxnLst/>
            <a:rect r="r" b="b" t="t" l="l"/>
            <a:pathLst>
              <a:path h="5143500" w="5143500">
                <a:moveTo>
                  <a:pt x="0" y="0"/>
                </a:moveTo>
                <a:lnTo>
                  <a:pt x="5143500" y="0"/>
                </a:lnTo>
                <a:lnTo>
                  <a:pt x="5143500"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644355" y="3491937"/>
            <a:ext cx="2999289" cy="1349889"/>
            <a:chOff x="0" y="0"/>
            <a:chExt cx="789936" cy="355526"/>
          </a:xfrm>
        </p:grpSpPr>
        <p:sp>
          <p:nvSpPr>
            <p:cNvPr name="Freeform 4" id="4"/>
            <p:cNvSpPr/>
            <p:nvPr/>
          </p:nvSpPr>
          <p:spPr>
            <a:xfrm flipH="false" flipV="false" rot="0">
              <a:off x="0" y="0"/>
              <a:ext cx="789936" cy="355526"/>
            </a:xfrm>
            <a:custGeom>
              <a:avLst/>
              <a:gdLst/>
              <a:ahLst/>
              <a:cxnLst/>
              <a:rect r="r" b="b" t="t" l="l"/>
              <a:pathLst>
                <a:path h="355526" w="789936">
                  <a:moveTo>
                    <a:pt x="131644" y="0"/>
                  </a:moveTo>
                  <a:lnTo>
                    <a:pt x="658293" y="0"/>
                  </a:lnTo>
                  <a:cubicBezTo>
                    <a:pt x="693207" y="0"/>
                    <a:pt x="726691" y="13870"/>
                    <a:pt x="751379" y="38558"/>
                  </a:cubicBezTo>
                  <a:cubicBezTo>
                    <a:pt x="776067" y="63246"/>
                    <a:pt x="789936" y="96730"/>
                    <a:pt x="789936" y="131644"/>
                  </a:cubicBezTo>
                  <a:lnTo>
                    <a:pt x="789936" y="223882"/>
                  </a:lnTo>
                  <a:cubicBezTo>
                    <a:pt x="789936" y="258797"/>
                    <a:pt x="776067" y="292281"/>
                    <a:pt x="751379" y="316969"/>
                  </a:cubicBezTo>
                  <a:cubicBezTo>
                    <a:pt x="726691" y="341657"/>
                    <a:pt x="693207" y="355526"/>
                    <a:pt x="658293" y="355526"/>
                  </a:cubicBezTo>
                  <a:lnTo>
                    <a:pt x="131644" y="355526"/>
                  </a:lnTo>
                  <a:cubicBezTo>
                    <a:pt x="96730" y="355526"/>
                    <a:pt x="63246" y="341657"/>
                    <a:pt x="38558" y="316969"/>
                  </a:cubicBezTo>
                  <a:cubicBezTo>
                    <a:pt x="13870" y="292281"/>
                    <a:pt x="0" y="258797"/>
                    <a:pt x="0" y="223882"/>
                  </a:cubicBezTo>
                  <a:lnTo>
                    <a:pt x="0" y="131644"/>
                  </a:lnTo>
                  <a:cubicBezTo>
                    <a:pt x="0" y="96730"/>
                    <a:pt x="13870" y="63246"/>
                    <a:pt x="38558" y="38558"/>
                  </a:cubicBezTo>
                  <a:cubicBezTo>
                    <a:pt x="63246" y="13870"/>
                    <a:pt x="96730" y="0"/>
                    <a:pt x="131644" y="0"/>
                  </a:cubicBezTo>
                  <a:close/>
                </a:path>
              </a:pathLst>
            </a:custGeom>
            <a:solidFill>
              <a:srgbClr val="FFFFFF"/>
            </a:solidFill>
            <a:ln w="38100" cap="rnd">
              <a:solidFill>
                <a:srgbClr val="000000"/>
              </a:solidFill>
              <a:prstDash val="solid"/>
              <a:round/>
            </a:ln>
          </p:spPr>
        </p:sp>
        <p:sp>
          <p:nvSpPr>
            <p:cNvPr name="TextBox 5" id="5"/>
            <p:cNvSpPr txBox="true"/>
            <p:nvPr/>
          </p:nvSpPr>
          <p:spPr>
            <a:xfrm>
              <a:off x="0" y="-57150"/>
              <a:ext cx="789936" cy="412676"/>
            </a:xfrm>
            <a:prstGeom prst="rect">
              <a:avLst/>
            </a:prstGeom>
          </p:spPr>
          <p:txBody>
            <a:bodyPr anchor="ctr" rtlCol="false" tIns="50800" lIns="50800" bIns="50800" rIns="50800"/>
            <a:lstStyle/>
            <a:p>
              <a:pPr algn="ctr">
                <a:lnSpc>
                  <a:spcPts val="4479"/>
                </a:lnSpc>
              </a:pPr>
              <a:r>
                <a:rPr lang="en-US" b="true" sz="3199">
                  <a:solidFill>
                    <a:srgbClr val="000000"/>
                  </a:solidFill>
                  <a:latin typeface="Canva Sans Bold"/>
                  <a:ea typeface="Canva Sans Bold"/>
                  <a:cs typeface="Canva Sans Bold"/>
                  <a:sym typeface="Canva Sans Bold"/>
                </a:rPr>
                <a:t>Model Types</a:t>
              </a:r>
            </a:p>
          </p:txBody>
        </p:sp>
      </p:grpSp>
      <p:sp>
        <p:nvSpPr>
          <p:cNvPr name="TextBox 6" id="6"/>
          <p:cNvSpPr txBox="true"/>
          <p:nvPr/>
        </p:nvSpPr>
        <p:spPr>
          <a:xfrm rot="0">
            <a:off x="2473142" y="542925"/>
            <a:ext cx="13341717" cy="942975"/>
          </a:xfrm>
          <a:prstGeom prst="rect">
            <a:avLst/>
          </a:prstGeom>
        </p:spPr>
        <p:txBody>
          <a:bodyPr anchor="t" rtlCol="false" tIns="0" lIns="0" bIns="0" rIns="0">
            <a:spAutoFit/>
          </a:bodyPr>
          <a:lstStyle/>
          <a:p>
            <a:pPr algn="ctr" marL="0" indent="0" lvl="0">
              <a:lnSpc>
                <a:spcPts val="7500"/>
              </a:lnSpc>
            </a:pPr>
            <a:r>
              <a:rPr lang="en-US" b="true" sz="6000" i="true">
                <a:solidFill>
                  <a:srgbClr val="000000"/>
                </a:solidFill>
                <a:latin typeface="Cormorant Garamond Bold Italics"/>
                <a:ea typeface="Cormorant Garamond Bold Italics"/>
                <a:cs typeface="Cormorant Garamond Bold Italics"/>
                <a:sym typeface="Cormorant Garamond Bold Italics"/>
              </a:rPr>
              <a:t>Explainable AI via Social Media </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36</a:t>
            </a:r>
          </a:p>
        </p:txBody>
      </p:sp>
      <p:sp>
        <p:nvSpPr>
          <p:cNvPr name="TextBox 8" id="8"/>
          <p:cNvSpPr txBox="true"/>
          <p:nvPr/>
        </p:nvSpPr>
        <p:spPr>
          <a:xfrm rot="0">
            <a:off x="0" y="2027617"/>
            <a:ext cx="18288000" cy="1725931"/>
          </a:xfrm>
          <a:prstGeom prst="rect">
            <a:avLst/>
          </a:prstGeom>
        </p:spPr>
        <p:txBody>
          <a:bodyPr anchor="t" rtlCol="false" tIns="0" lIns="0" bIns="0" rIns="0">
            <a:spAutoFit/>
          </a:bodyPr>
          <a:lstStyle/>
          <a:p>
            <a:pPr algn="l" marL="712464" indent="-356232" lvl="1">
              <a:lnSpc>
                <a:spcPts val="4619"/>
              </a:lnSpc>
              <a:buFont typeface="Arial"/>
              <a:buChar char="•"/>
            </a:pPr>
            <a:r>
              <a:rPr lang="en-US" sz="3299">
                <a:solidFill>
                  <a:srgbClr val="000000"/>
                </a:solidFill>
                <a:latin typeface="Canva Sans"/>
                <a:ea typeface="Canva Sans"/>
                <a:cs typeface="Canva Sans"/>
                <a:sym typeface="Canva Sans"/>
              </a:rPr>
              <a:t>This system detects mental disorders (e.g., depression, PTSD) from social media posts, prioritizing explainability to ensure transparent predictions for clinicians and users.</a:t>
            </a:r>
          </a:p>
          <a:p>
            <a:pPr algn="l">
              <a:lnSpc>
                <a:spcPts val="4619"/>
              </a:lnSpc>
            </a:pPr>
          </a:p>
        </p:txBody>
      </p:sp>
      <p:sp>
        <p:nvSpPr>
          <p:cNvPr name="TextBox 9" id="9"/>
          <p:cNvSpPr txBox="true"/>
          <p:nvPr/>
        </p:nvSpPr>
        <p:spPr>
          <a:xfrm rot="0">
            <a:off x="0" y="5076825"/>
            <a:ext cx="13254871" cy="4418965"/>
          </a:xfrm>
          <a:prstGeom prst="rect">
            <a:avLst/>
          </a:prstGeom>
        </p:spPr>
        <p:txBody>
          <a:bodyPr anchor="t" rtlCol="false" tIns="0" lIns="0" bIns="0" rIns="0">
            <a:spAutoFit/>
          </a:bodyPr>
          <a:lstStyle/>
          <a:p>
            <a:pPr algn="just" marL="712464" indent="-356232" lvl="1">
              <a:lnSpc>
                <a:spcPts val="4619"/>
              </a:lnSpc>
              <a:buFont typeface="Arial"/>
              <a:buChar char="•"/>
            </a:pPr>
            <a:r>
              <a:rPr lang="en-US" sz="3299">
                <a:solidFill>
                  <a:srgbClr val="000000"/>
                </a:solidFill>
                <a:latin typeface="Canva Sans"/>
                <a:ea typeface="Canva Sans"/>
                <a:cs typeface="Canva Sans"/>
                <a:sym typeface="Canva Sans"/>
              </a:rPr>
              <a:t> Uses transformer-based NLP (BERT).</a:t>
            </a:r>
          </a:p>
          <a:p>
            <a:pPr algn="just">
              <a:lnSpc>
                <a:spcPts val="4619"/>
              </a:lnSpc>
            </a:pPr>
          </a:p>
          <a:p>
            <a:pPr algn="just" marL="712464" indent="-356232" lvl="1">
              <a:lnSpc>
                <a:spcPts val="4619"/>
              </a:lnSpc>
              <a:buFont typeface="Arial"/>
              <a:buChar char="•"/>
            </a:pPr>
            <a:r>
              <a:rPr lang="en-US" sz="3299">
                <a:solidFill>
                  <a:srgbClr val="000000"/>
                </a:solidFill>
                <a:latin typeface="Canva Sans"/>
                <a:ea typeface="Canva Sans"/>
                <a:cs typeface="Canva Sans"/>
                <a:sym typeface="Canva Sans"/>
              </a:rPr>
              <a:t>graph neural networks (GNNs).</a:t>
            </a:r>
          </a:p>
          <a:p>
            <a:pPr algn="just">
              <a:lnSpc>
                <a:spcPts val="4619"/>
              </a:lnSpc>
            </a:pPr>
          </a:p>
          <a:p>
            <a:pPr algn="just" marL="712464" indent="-356232" lvl="1">
              <a:lnSpc>
                <a:spcPts val="4619"/>
              </a:lnSpc>
              <a:buFont typeface="Arial"/>
              <a:buChar char="•"/>
            </a:pPr>
            <a:r>
              <a:rPr lang="en-US" sz="3299">
                <a:solidFill>
                  <a:srgbClr val="000000"/>
                </a:solidFill>
                <a:latin typeface="Canva Sans"/>
                <a:ea typeface="Canva Sans"/>
                <a:cs typeface="Canva Sans"/>
                <a:sym typeface="Canva Sans"/>
              </a:rPr>
              <a:t>explainable AI (SHAP, LIME) to analyze text, social interactions.</a:t>
            </a:r>
          </a:p>
          <a:p>
            <a:pPr algn="just" marL="712464" indent="-356232" lvl="1">
              <a:lnSpc>
                <a:spcPts val="4619"/>
              </a:lnSpc>
              <a:buFont typeface="Arial"/>
              <a:buChar char="•"/>
            </a:pPr>
            <a:r>
              <a:rPr lang="en-US" sz="3299">
                <a:solidFill>
                  <a:srgbClr val="000000"/>
                </a:solidFill>
                <a:latin typeface="Canva Sans"/>
                <a:ea typeface="Canva Sans"/>
                <a:cs typeface="Canva Sans"/>
                <a:sym typeface="Canva Sans"/>
              </a:rPr>
              <a:t>SHAP(shapley additive explanations)</a:t>
            </a:r>
          </a:p>
          <a:p>
            <a:pPr algn="just" marL="712464" indent="-356232" lvl="1">
              <a:lnSpc>
                <a:spcPts val="4619"/>
              </a:lnSpc>
              <a:buFont typeface="Arial"/>
              <a:buChar char="•"/>
            </a:pPr>
            <a:r>
              <a:rPr lang="en-US" sz="3299">
                <a:solidFill>
                  <a:srgbClr val="000000"/>
                </a:solidFill>
                <a:latin typeface="Canva Sans"/>
                <a:ea typeface="Canva Sans"/>
                <a:cs typeface="Canva Sans"/>
                <a:sym typeface="Canva Sans"/>
              </a:rPr>
              <a:t>LIME(Local Interpretable Model agnostic Explainations)</a:t>
            </a:r>
          </a:p>
          <a:p>
            <a:pPr algn="just" marL="431801" indent="-215900" lvl="1">
              <a:lnSpc>
                <a:spcPts val="2800"/>
              </a:lnSpc>
              <a:buFont typeface="Arial"/>
              <a:buChar char="•"/>
            </a:pPr>
          </a:p>
        </p:txBody>
      </p:sp>
    </p:spTree>
  </p:cSld>
  <p:clrMapOvr>
    <a:masterClrMapping/>
  </p:clrMapOvr>
  <p:transition spd="fast">
    <p:fade/>
  </p:transition>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444511" y="-22341"/>
            <a:ext cx="5143500" cy="5143500"/>
          </a:xfrm>
          <a:custGeom>
            <a:avLst/>
            <a:gdLst/>
            <a:ahLst/>
            <a:cxnLst/>
            <a:rect r="r" b="b" t="t" l="l"/>
            <a:pathLst>
              <a:path h="5143500" w="5143500">
                <a:moveTo>
                  <a:pt x="0" y="0"/>
                </a:moveTo>
                <a:lnTo>
                  <a:pt x="5143500" y="0"/>
                </a:lnTo>
                <a:lnTo>
                  <a:pt x="5143500"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320494" y="1918508"/>
            <a:ext cx="6102767" cy="1261802"/>
            <a:chOff x="0" y="0"/>
            <a:chExt cx="1607313" cy="332326"/>
          </a:xfrm>
        </p:grpSpPr>
        <p:sp>
          <p:nvSpPr>
            <p:cNvPr name="Freeform 4" id="4"/>
            <p:cNvSpPr/>
            <p:nvPr/>
          </p:nvSpPr>
          <p:spPr>
            <a:xfrm flipH="false" flipV="false" rot="0">
              <a:off x="0" y="0"/>
              <a:ext cx="1607313" cy="332326"/>
            </a:xfrm>
            <a:custGeom>
              <a:avLst/>
              <a:gdLst/>
              <a:ahLst/>
              <a:cxnLst/>
              <a:rect r="r" b="b" t="t" l="l"/>
              <a:pathLst>
                <a:path h="332326" w="1607313">
                  <a:moveTo>
                    <a:pt x="64698" y="0"/>
                  </a:moveTo>
                  <a:lnTo>
                    <a:pt x="1542615" y="0"/>
                  </a:lnTo>
                  <a:cubicBezTo>
                    <a:pt x="1559774" y="0"/>
                    <a:pt x="1576230" y="6816"/>
                    <a:pt x="1588363" y="18950"/>
                  </a:cubicBezTo>
                  <a:cubicBezTo>
                    <a:pt x="1600497" y="31083"/>
                    <a:pt x="1607313" y="47539"/>
                    <a:pt x="1607313" y="64698"/>
                  </a:cubicBezTo>
                  <a:lnTo>
                    <a:pt x="1607313" y="267628"/>
                  </a:lnTo>
                  <a:cubicBezTo>
                    <a:pt x="1607313" y="284787"/>
                    <a:pt x="1600497" y="301243"/>
                    <a:pt x="1588363" y="313377"/>
                  </a:cubicBezTo>
                  <a:cubicBezTo>
                    <a:pt x="1576230" y="325510"/>
                    <a:pt x="1559774" y="332326"/>
                    <a:pt x="1542615" y="332326"/>
                  </a:cubicBezTo>
                  <a:lnTo>
                    <a:pt x="64698" y="332326"/>
                  </a:lnTo>
                  <a:cubicBezTo>
                    <a:pt x="47539" y="332326"/>
                    <a:pt x="31083" y="325510"/>
                    <a:pt x="18950" y="313377"/>
                  </a:cubicBezTo>
                  <a:cubicBezTo>
                    <a:pt x="6816" y="301243"/>
                    <a:pt x="0" y="284787"/>
                    <a:pt x="0" y="267628"/>
                  </a:cubicBezTo>
                  <a:lnTo>
                    <a:pt x="0" y="64698"/>
                  </a:lnTo>
                  <a:cubicBezTo>
                    <a:pt x="0" y="47539"/>
                    <a:pt x="6816" y="31083"/>
                    <a:pt x="18950" y="18950"/>
                  </a:cubicBezTo>
                  <a:cubicBezTo>
                    <a:pt x="31083" y="6816"/>
                    <a:pt x="47539" y="0"/>
                    <a:pt x="64698" y="0"/>
                  </a:cubicBezTo>
                  <a:close/>
                </a:path>
              </a:pathLst>
            </a:custGeom>
            <a:solidFill>
              <a:srgbClr val="FFFFFF"/>
            </a:solidFill>
            <a:ln w="38100" cap="rnd">
              <a:solidFill>
                <a:srgbClr val="000000"/>
              </a:solidFill>
              <a:prstDash val="solid"/>
              <a:round/>
            </a:ln>
          </p:spPr>
        </p:sp>
        <p:sp>
          <p:nvSpPr>
            <p:cNvPr name="TextBox 5" id="5"/>
            <p:cNvSpPr txBox="true"/>
            <p:nvPr/>
          </p:nvSpPr>
          <p:spPr>
            <a:xfrm>
              <a:off x="0" y="-47625"/>
              <a:ext cx="1607313" cy="379951"/>
            </a:xfrm>
            <a:prstGeom prst="rect">
              <a:avLst/>
            </a:prstGeom>
          </p:spPr>
          <p:txBody>
            <a:bodyPr anchor="ctr" rtlCol="false" tIns="50800" lIns="50800" bIns="50800" rIns="50800"/>
            <a:lstStyle/>
            <a:p>
              <a:pPr algn="ctr">
                <a:lnSpc>
                  <a:spcPts val="4199"/>
                </a:lnSpc>
              </a:pPr>
              <a:r>
                <a:rPr lang="en-US" b="true" sz="2999">
                  <a:solidFill>
                    <a:srgbClr val="000000"/>
                  </a:solidFill>
                  <a:latin typeface="Canva Sans Bold"/>
                  <a:ea typeface="Canva Sans Bold"/>
                  <a:cs typeface="Canva Sans Bold"/>
                  <a:sym typeface="Canva Sans Bold"/>
                </a:rPr>
                <a:t>Transformers &amp; BERT based Models</a:t>
              </a:r>
            </a:p>
          </p:txBody>
        </p:sp>
      </p:grpSp>
      <p:sp>
        <p:nvSpPr>
          <p:cNvPr name="TextBox 6" id="6"/>
          <p:cNvSpPr txBox="true"/>
          <p:nvPr/>
        </p:nvSpPr>
        <p:spPr>
          <a:xfrm rot="0">
            <a:off x="2473142" y="542925"/>
            <a:ext cx="13341717" cy="942975"/>
          </a:xfrm>
          <a:prstGeom prst="rect">
            <a:avLst/>
          </a:prstGeom>
        </p:spPr>
        <p:txBody>
          <a:bodyPr anchor="t" rtlCol="false" tIns="0" lIns="0" bIns="0" rIns="0">
            <a:spAutoFit/>
          </a:bodyPr>
          <a:lstStyle/>
          <a:p>
            <a:pPr algn="ctr" marL="0" indent="0" lvl="0">
              <a:lnSpc>
                <a:spcPts val="7500"/>
              </a:lnSpc>
            </a:pPr>
            <a:r>
              <a:rPr lang="en-US" b="true" sz="6000" i="true">
                <a:solidFill>
                  <a:srgbClr val="000000"/>
                </a:solidFill>
                <a:latin typeface="Cormorant Garamond Bold Italics"/>
                <a:ea typeface="Cormorant Garamond Bold Italics"/>
                <a:cs typeface="Cormorant Garamond Bold Italics"/>
                <a:sym typeface="Cormorant Garamond Bold Italics"/>
              </a:rPr>
              <a:t>Explainable AI via Social Media </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37</a:t>
            </a:r>
          </a:p>
        </p:txBody>
      </p:sp>
      <p:sp>
        <p:nvSpPr>
          <p:cNvPr name="TextBox 8" id="8"/>
          <p:cNvSpPr txBox="true"/>
          <p:nvPr/>
        </p:nvSpPr>
        <p:spPr>
          <a:xfrm rot="0">
            <a:off x="0" y="3417569"/>
            <a:ext cx="18288000" cy="8202931"/>
          </a:xfrm>
          <a:prstGeom prst="rect">
            <a:avLst/>
          </a:prstGeom>
        </p:spPr>
        <p:txBody>
          <a:bodyPr anchor="t" rtlCol="false" tIns="0" lIns="0" bIns="0" rIns="0">
            <a:spAutoFit/>
          </a:bodyPr>
          <a:lstStyle/>
          <a:p>
            <a:pPr algn="ctr" marL="712464" indent="-356232" lvl="1">
              <a:lnSpc>
                <a:spcPts val="4619"/>
              </a:lnSpc>
              <a:buFont typeface="Arial"/>
              <a:buChar char="•"/>
            </a:pPr>
            <a:r>
              <a:rPr lang="en-US" sz="3299">
                <a:solidFill>
                  <a:srgbClr val="000000"/>
                </a:solidFill>
                <a:latin typeface="Canva Sans"/>
                <a:ea typeface="Canva Sans"/>
                <a:cs typeface="Canva Sans"/>
                <a:sym typeface="Canva Sans"/>
              </a:rPr>
              <a:t>The study discusses several deep learning models and techniques for mental disorder detection via social media, focusing on their architectures and functionalities.</a:t>
            </a:r>
          </a:p>
          <a:p>
            <a:pPr algn="l" marL="712464" indent="-356232" lvl="1">
              <a:lnSpc>
                <a:spcPts val="4619"/>
              </a:lnSpc>
              <a:buFont typeface="Arial"/>
              <a:buChar char="•"/>
            </a:pPr>
            <a:r>
              <a:rPr lang="en-US" sz="3299">
                <a:solidFill>
                  <a:srgbClr val="000000"/>
                </a:solidFill>
                <a:latin typeface="Canva Sans"/>
                <a:ea typeface="Canva Sans"/>
                <a:cs typeface="Canva Sans"/>
                <a:sym typeface="Canva Sans"/>
              </a:rPr>
              <a:t>Examples:</a:t>
            </a:r>
          </a:p>
          <a:p>
            <a:pPr algn="l" marL="820411" indent="-410205" lvl="1">
              <a:lnSpc>
                <a:spcPts val="5319"/>
              </a:lnSpc>
              <a:buFont typeface="Arial"/>
              <a:buChar char="•"/>
            </a:pPr>
            <a:r>
              <a:rPr lang="en-US" b="true" sz="3799" u="sng">
                <a:solidFill>
                  <a:srgbClr val="000000"/>
                </a:solidFill>
                <a:latin typeface="Canva Sans Bold"/>
                <a:ea typeface="Canva Sans Bold"/>
                <a:cs typeface="Canva Sans Bold"/>
                <a:sym typeface="Canva Sans Bold"/>
              </a:rPr>
              <a:t>DepressionNet:</a:t>
            </a:r>
            <a:r>
              <a:rPr lang="en-US" sz="3799" u="sng">
                <a:solidFill>
                  <a:srgbClr val="000000"/>
                </a:solidFill>
                <a:latin typeface="Canva Sans"/>
                <a:ea typeface="Canva Sans"/>
                <a:cs typeface="Canva Sans"/>
                <a:sym typeface="Canva Sans"/>
              </a:rPr>
              <a:t> </a:t>
            </a:r>
          </a:p>
          <a:p>
            <a:pPr algn="l">
              <a:lnSpc>
                <a:spcPts val="4619"/>
              </a:lnSpc>
            </a:pPr>
          </a:p>
          <a:p>
            <a:pPr algn="l" marL="712464" indent="-356232" lvl="1">
              <a:lnSpc>
                <a:spcPts val="4619"/>
              </a:lnSpc>
              <a:buFont typeface="Arial"/>
              <a:buChar char="•"/>
            </a:pPr>
            <a:r>
              <a:rPr lang="en-US" b="true" sz="3299">
                <a:solidFill>
                  <a:srgbClr val="000000"/>
                </a:solidFill>
                <a:latin typeface="Canva Sans Bold"/>
                <a:ea typeface="Canva Sans Bold"/>
                <a:cs typeface="Canva Sans Bold"/>
                <a:sym typeface="Canva Sans Bold"/>
              </a:rPr>
              <a:t>Understand Posts:</a:t>
            </a:r>
            <a:r>
              <a:rPr lang="en-US" sz="3299">
                <a:solidFill>
                  <a:srgbClr val="000000"/>
                </a:solidFill>
                <a:latin typeface="Canva Sans"/>
                <a:ea typeface="Canva Sans"/>
                <a:cs typeface="Canva Sans"/>
                <a:sym typeface="Canva Sans"/>
              </a:rPr>
              <a:t> Use BERT to turn user posts into meaningful codes.</a:t>
            </a:r>
          </a:p>
          <a:p>
            <a:pPr algn="l" marL="712464" indent="-356232" lvl="1">
              <a:lnSpc>
                <a:spcPts val="4619"/>
              </a:lnSpc>
              <a:buFont typeface="Arial"/>
              <a:buChar char="•"/>
            </a:pPr>
            <a:r>
              <a:rPr lang="en-US" b="true" sz="3299">
                <a:solidFill>
                  <a:srgbClr val="000000"/>
                </a:solidFill>
                <a:latin typeface="Canva Sans Bold"/>
                <a:ea typeface="Canva Sans Bold"/>
                <a:cs typeface="Canva Sans Bold"/>
                <a:sym typeface="Canva Sans Bold"/>
              </a:rPr>
              <a:t>Find Key Posts:</a:t>
            </a:r>
            <a:r>
              <a:rPr lang="en-US" sz="3299">
                <a:solidFill>
                  <a:srgbClr val="000000"/>
                </a:solidFill>
                <a:latin typeface="Canva Sans"/>
                <a:ea typeface="Canva Sans"/>
                <a:cs typeface="Canva Sans"/>
                <a:sym typeface="Canva Sans"/>
              </a:rPr>
              <a:t> Apply K-Means clustering to pick important posts.</a:t>
            </a:r>
          </a:p>
          <a:p>
            <a:pPr algn="l" marL="712464" indent="-356232" lvl="1">
              <a:lnSpc>
                <a:spcPts val="4619"/>
              </a:lnSpc>
              <a:buFont typeface="Arial"/>
              <a:buChar char="•"/>
            </a:pPr>
            <a:r>
              <a:rPr lang="en-US" b="true" sz="3299">
                <a:solidFill>
                  <a:srgbClr val="000000"/>
                </a:solidFill>
                <a:latin typeface="Canva Sans Bold"/>
                <a:ea typeface="Canva Sans Bold"/>
                <a:cs typeface="Canva Sans Bold"/>
                <a:sym typeface="Canva Sans Bold"/>
              </a:rPr>
              <a:t>Summarize Posts:</a:t>
            </a:r>
            <a:r>
              <a:rPr lang="en-US" sz="3299">
                <a:solidFill>
                  <a:srgbClr val="000000"/>
                </a:solidFill>
                <a:latin typeface="Canva Sans"/>
                <a:ea typeface="Canva Sans"/>
                <a:cs typeface="Canva Sans"/>
                <a:sym typeface="Canva Sans"/>
              </a:rPr>
              <a:t> Use BART to create short summaries of key posts.</a:t>
            </a:r>
          </a:p>
          <a:p>
            <a:pPr algn="l" marL="712464" indent="-356232" lvl="1">
              <a:lnSpc>
                <a:spcPts val="4619"/>
              </a:lnSpc>
              <a:buFont typeface="Arial"/>
              <a:buChar char="•"/>
            </a:pPr>
            <a:r>
              <a:rPr lang="en-US" b="true" sz="3299">
                <a:solidFill>
                  <a:srgbClr val="000000"/>
                </a:solidFill>
                <a:latin typeface="Canva Sans Bold"/>
                <a:ea typeface="Canva Sans Bold"/>
                <a:cs typeface="Canva Sans Bold"/>
                <a:sym typeface="Canva Sans Bold"/>
              </a:rPr>
              <a:t>Analyze with BiGRU:</a:t>
            </a:r>
            <a:r>
              <a:rPr lang="en-US" sz="3299">
                <a:solidFill>
                  <a:srgbClr val="000000"/>
                </a:solidFill>
                <a:latin typeface="Canva Sans"/>
                <a:ea typeface="Canva Sans"/>
                <a:cs typeface="Canva Sans"/>
                <a:sym typeface="Canva Sans"/>
              </a:rPr>
              <a:t> Process summaries and user behaviors using BiGRU and attention layers.</a:t>
            </a:r>
          </a:p>
          <a:p>
            <a:pPr algn="l" marL="712464" indent="-356232" lvl="1">
              <a:lnSpc>
                <a:spcPts val="4619"/>
              </a:lnSpc>
              <a:buFont typeface="Arial"/>
              <a:buChar char="•"/>
            </a:pPr>
            <a:r>
              <a:rPr lang="en-US" b="true" sz="3299">
                <a:solidFill>
                  <a:srgbClr val="000000"/>
                </a:solidFill>
                <a:latin typeface="Canva Sans Bold"/>
                <a:ea typeface="Canva Sans Bold"/>
                <a:cs typeface="Canva Sans Bold"/>
                <a:sym typeface="Canva Sans Bold"/>
              </a:rPr>
              <a:t>Detect Depression:</a:t>
            </a:r>
            <a:r>
              <a:rPr lang="en-US" sz="3299">
                <a:solidFill>
                  <a:srgbClr val="000000"/>
                </a:solidFill>
                <a:latin typeface="Canva Sans"/>
                <a:ea typeface="Canva Sans"/>
                <a:cs typeface="Canva Sans"/>
                <a:sym typeface="Canva Sans"/>
              </a:rPr>
              <a:t> Combine all data to predict depression signs.</a:t>
            </a:r>
          </a:p>
          <a:p>
            <a:pPr algn="l">
              <a:lnSpc>
                <a:spcPts val="4619"/>
              </a:lnSpc>
            </a:pPr>
          </a:p>
          <a:p>
            <a:pPr algn="l" marL="712464" indent="-356232" lvl="1">
              <a:lnSpc>
                <a:spcPts val="4619"/>
              </a:lnSpc>
              <a:buFont typeface="Arial"/>
              <a:buChar char="•"/>
            </a:pPr>
          </a:p>
          <a:p>
            <a:pPr algn="l" marL="712464" indent="-356232" lvl="1">
              <a:lnSpc>
                <a:spcPts val="4619"/>
              </a:lnSpc>
              <a:buFont typeface="Arial"/>
              <a:buChar char="•"/>
            </a:pPr>
          </a:p>
        </p:txBody>
      </p:sp>
    </p:spTree>
  </p:cSld>
  <p:clrMapOvr>
    <a:masterClrMapping/>
  </p:clrMapOvr>
  <p:transition spd="fast">
    <p:fade/>
  </p:transition>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379403" y="0"/>
            <a:ext cx="5143500" cy="5143500"/>
          </a:xfrm>
          <a:custGeom>
            <a:avLst/>
            <a:gdLst/>
            <a:ahLst/>
            <a:cxnLst/>
            <a:rect r="r" b="b" t="t" l="l"/>
            <a:pathLst>
              <a:path h="5143500" w="5143500">
                <a:moveTo>
                  <a:pt x="0" y="0"/>
                </a:moveTo>
                <a:lnTo>
                  <a:pt x="5143500" y="0"/>
                </a:lnTo>
                <a:lnTo>
                  <a:pt x="5143500"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320494" y="1918508"/>
            <a:ext cx="6102767" cy="1261802"/>
            <a:chOff x="0" y="0"/>
            <a:chExt cx="1607313" cy="332326"/>
          </a:xfrm>
        </p:grpSpPr>
        <p:sp>
          <p:nvSpPr>
            <p:cNvPr name="Freeform 4" id="4"/>
            <p:cNvSpPr/>
            <p:nvPr/>
          </p:nvSpPr>
          <p:spPr>
            <a:xfrm flipH="false" flipV="false" rot="0">
              <a:off x="0" y="0"/>
              <a:ext cx="1607313" cy="332326"/>
            </a:xfrm>
            <a:custGeom>
              <a:avLst/>
              <a:gdLst/>
              <a:ahLst/>
              <a:cxnLst/>
              <a:rect r="r" b="b" t="t" l="l"/>
              <a:pathLst>
                <a:path h="332326" w="1607313">
                  <a:moveTo>
                    <a:pt x="64698" y="0"/>
                  </a:moveTo>
                  <a:lnTo>
                    <a:pt x="1542615" y="0"/>
                  </a:lnTo>
                  <a:cubicBezTo>
                    <a:pt x="1559774" y="0"/>
                    <a:pt x="1576230" y="6816"/>
                    <a:pt x="1588363" y="18950"/>
                  </a:cubicBezTo>
                  <a:cubicBezTo>
                    <a:pt x="1600497" y="31083"/>
                    <a:pt x="1607313" y="47539"/>
                    <a:pt x="1607313" y="64698"/>
                  </a:cubicBezTo>
                  <a:lnTo>
                    <a:pt x="1607313" y="267628"/>
                  </a:lnTo>
                  <a:cubicBezTo>
                    <a:pt x="1607313" y="284787"/>
                    <a:pt x="1600497" y="301243"/>
                    <a:pt x="1588363" y="313377"/>
                  </a:cubicBezTo>
                  <a:cubicBezTo>
                    <a:pt x="1576230" y="325510"/>
                    <a:pt x="1559774" y="332326"/>
                    <a:pt x="1542615" y="332326"/>
                  </a:cubicBezTo>
                  <a:lnTo>
                    <a:pt x="64698" y="332326"/>
                  </a:lnTo>
                  <a:cubicBezTo>
                    <a:pt x="47539" y="332326"/>
                    <a:pt x="31083" y="325510"/>
                    <a:pt x="18950" y="313377"/>
                  </a:cubicBezTo>
                  <a:cubicBezTo>
                    <a:pt x="6816" y="301243"/>
                    <a:pt x="0" y="284787"/>
                    <a:pt x="0" y="267628"/>
                  </a:cubicBezTo>
                  <a:lnTo>
                    <a:pt x="0" y="64698"/>
                  </a:lnTo>
                  <a:cubicBezTo>
                    <a:pt x="0" y="47539"/>
                    <a:pt x="6816" y="31083"/>
                    <a:pt x="18950" y="18950"/>
                  </a:cubicBezTo>
                  <a:cubicBezTo>
                    <a:pt x="31083" y="6816"/>
                    <a:pt x="47539" y="0"/>
                    <a:pt x="64698" y="0"/>
                  </a:cubicBezTo>
                  <a:close/>
                </a:path>
              </a:pathLst>
            </a:custGeom>
            <a:solidFill>
              <a:srgbClr val="FFFFFF"/>
            </a:solidFill>
            <a:ln w="38100" cap="rnd">
              <a:solidFill>
                <a:srgbClr val="000000"/>
              </a:solidFill>
              <a:prstDash val="solid"/>
              <a:round/>
            </a:ln>
          </p:spPr>
        </p:sp>
        <p:sp>
          <p:nvSpPr>
            <p:cNvPr name="TextBox 5" id="5"/>
            <p:cNvSpPr txBox="true"/>
            <p:nvPr/>
          </p:nvSpPr>
          <p:spPr>
            <a:xfrm>
              <a:off x="0" y="-47625"/>
              <a:ext cx="1607313" cy="379951"/>
            </a:xfrm>
            <a:prstGeom prst="rect">
              <a:avLst/>
            </a:prstGeom>
          </p:spPr>
          <p:txBody>
            <a:bodyPr anchor="ctr" rtlCol="false" tIns="50800" lIns="50800" bIns="50800" rIns="50800"/>
            <a:lstStyle/>
            <a:p>
              <a:pPr algn="ctr">
                <a:lnSpc>
                  <a:spcPts val="4199"/>
                </a:lnSpc>
              </a:pPr>
              <a:r>
                <a:rPr lang="en-US" b="true" sz="2999">
                  <a:solidFill>
                    <a:srgbClr val="000000"/>
                  </a:solidFill>
                  <a:latin typeface="Canva Sans Bold"/>
                  <a:ea typeface="Canva Sans Bold"/>
                  <a:cs typeface="Canva Sans Bold"/>
                  <a:sym typeface="Canva Sans Bold"/>
                </a:rPr>
                <a:t>Transformers &amp; BERT based Models</a:t>
              </a:r>
            </a:p>
          </p:txBody>
        </p:sp>
      </p:grpSp>
      <p:sp>
        <p:nvSpPr>
          <p:cNvPr name="TextBox 6" id="6"/>
          <p:cNvSpPr txBox="true"/>
          <p:nvPr/>
        </p:nvSpPr>
        <p:spPr>
          <a:xfrm rot="0">
            <a:off x="2473142" y="542925"/>
            <a:ext cx="13341717" cy="942975"/>
          </a:xfrm>
          <a:prstGeom prst="rect">
            <a:avLst/>
          </a:prstGeom>
        </p:spPr>
        <p:txBody>
          <a:bodyPr anchor="t" rtlCol="false" tIns="0" lIns="0" bIns="0" rIns="0">
            <a:spAutoFit/>
          </a:bodyPr>
          <a:lstStyle/>
          <a:p>
            <a:pPr algn="ctr" marL="0" indent="0" lvl="0">
              <a:lnSpc>
                <a:spcPts val="7500"/>
              </a:lnSpc>
            </a:pPr>
            <a:r>
              <a:rPr lang="en-US" b="true" sz="6000" i="true">
                <a:solidFill>
                  <a:srgbClr val="000000"/>
                </a:solidFill>
                <a:latin typeface="Cormorant Garamond Bold Italics"/>
                <a:ea typeface="Cormorant Garamond Bold Italics"/>
                <a:cs typeface="Cormorant Garamond Bold Italics"/>
                <a:sym typeface="Cormorant Garamond Bold Italics"/>
              </a:rPr>
              <a:t>Explainable AI via Social Media </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38</a:t>
            </a:r>
          </a:p>
        </p:txBody>
      </p:sp>
      <p:sp>
        <p:nvSpPr>
          <p:cNvPr name="TextBox 8" id="8"/>
          <p:cNvSpPr txBox="true"/>
          <p:nvPr/>
        </p:nvSpPr>
        <p:spPr>
          <a:xfrm rot="0">
            <a:off x="0" y="3341720"/>
            <a:ext cx="18288000" cy="5265421"/>
          </a:xfrm>
          <a:prstGeom prst="rect">
            <a:avLst/>
          </a:prstGeom>
        </p:spPr>
        <p:txBody>
          <a:bodyPr anchor="t" rtlCol="false" tIns="0" lIns="0" bIns="0" rIns="0">
            <a:spAutoFit/>
          </a:bodyPr>
          <a:lstStyle/>
          <a:p>
            <a:pPr algn="l" marL="777232" indent="-388616" lvl="1">
              <a:lnSpc>
                <a:spcPts val="5039"/>
              </a:lnSpc>
              <a:buFont typeface="Arial"/>
              <a:buChar char="•"/>
            </a:pPr>
            <a:r>
              <a:rPr lang="en-US" b="true" sz="3599" u="sng">
                <a:solidFill>
                  <a:srgbClr val="000000"/>
                </a:solidFill>
                <a:latin typeface="Canva Sans Bold"/>
                <a:ea typeface="Canva Sans Bold"/>
                <a:cs typeface="Canva Sans Bold"/>
                <a:sym typeface="Canva Sans Bold"/>
              </a:rPr>
              <a:t>Ednet</a:t>
            </a:r>
            <a:r>
              <a:rPr lang="en-US" sz="3599">
                <a:solidFill>
                  <a:srgbClr val="000000"/>
                </a:solidFill>
                <a:latin typeface="Canva Sans"/>
                <a:ea typeface="Canva Sans"/>
                <a:cs typeface="Canva Sans"/>
                <a:sym typeface="Canva Sans"/>
              </a:rPr>
              <a:t>:</a:t>
            </a:r>
          </a:p>
          <a:p>
            <a:pPr algn="l">
              <a:lnSpc>
                <a:spcPts val="4619"/>
              </a:lnSpc>
            </a:pPr>
          </a:p>
          <a:p>
            <a:pPr algn="l" marL="712464" indent="-356232" lvl="1">
              <a:lnSpc>
                <a:spcPts val="4619"/>
              </a:lnSpc>
              <a:buFont typeface="Arial"/>
              <a:buChar char="•"/>
            </a:pPr>
            <a:r>
              <a:rPr lang="en-US" sz="3299">
                <a:solidFill>
                  <a:srgbClr val="000000"/>
                </a:solidFill>
                <a:latin typeface="Canva Sans"/>
                <a:ea typeface="Canva Sans"/>
                <a:cs typeface="Canva Sans"/>
                <a:sym typeface="Canva Sans"/>
              </a:rPr>
              <a:t> </a:t>
            </a:r>
            <a:r>
              <a:rPr lang="en-US" b="true" sz="3299">
                <a:solidFill>
                  <a:srgbClr val="000000"/>
                </a:solidFill>
                <a:latin typeface="Canva Sans Bold"/>
                <a:ea typeface="Canva Sans Bold"/>
                <a:cs typeface="Canva Sans Bold"/>
                <a:sym typeface="Canva Sans Bold"/>
              </a:rPr>
              <a:t>Classify Users: </a:t>
            </a:r>
            <a:r>
              <a:rPr lang="en-US" sz="3299">
                <a:solidFill>
                  <a:srgbClr val="000000"/>
                </a:solidFill>
                <a:latin typeface="Canva Sans"/>
                <a:ea typeface="Canva Sans"/>
                <a:cs typeface="Canva Sans"/>
                <a:sym typeface="Canva Sans"/>
              </a:rPr>
              <a:t>EDNet identifies user types related to eating disorders (e.g., ED-users, healthcare professionals).</a:t>
            </a:r>
          </a:p>
          <a:p>
            <a:pPr algn="l">
              <a:lnSpc>
                <a:spcPts val="4619"/>
              </a:lnSpc>
            </a:pPr>
          </a:p>
          <a:p>
            <a:pPr algn="l" marL="712464" indent="-356232" lvl="1">
              <a:lnSpc>
                <a:spcPts val="4619"/>
              </a:lnSpc>
              <a:buFont typeface="Arial"/>
              <a:buChar char="•"/>
            </a:pPr>
            <a:r>
              <a:rPr lang="en-US" b="true" sz="3299">
                <a:solidFill>
                  <a:srgbClr val="000000"/>
                </a:solidFill>
                <a:latin typeface="Canva Sans Bold"/>
                <a:ea typeface="Canva Sans Bold"/>
                <a:cs typeface="Canva Sans Bold"/>
                <a:sym typeface="Canva Sans Bold"/>
              </a:rPr>
              <a:t>English-Only Limit: </a:t>
            </a:r>
            <a:r>
              <a:rPr lang="en-US" sz="3299">
                <a:solidFill>
                  <a:srgbClr val="000000"/>
                </a:solidFill>
                <a:latin typeface="Canva Sans"/>
                <a:ea typeface="Canva Sans"/>
                <a:cs typeface="Canva Sans"/>
                <a:sym typeface="Canva Sans"/>
              </a:rPr>
              <a:t>Works only with English data, a key drawback.</a:t>
            </a:r>
          </a:p>
          <a:p>
            <a:pPr algn="l">
              <a:lnSpc>
                <a:spcPts val="4619"/>
              </a:lnSpc>
            </a:pPr>
          </a:p>
          <a:p>
            <a:pPr algn="l" marL="712464" indent="-356232" lvl="1">
              <a:lnSpc>
                <a:spcPts val="4619"/>
              </a:lnSpc>
              <a:buFont typeface="Arial"/>
              <a:buChar char="•"/>
            </a:pPr>
            <a:r>
              <a:rPr lang="en-US" b="true" sz="3299">
                <a:solidFill>
                  <a:srgbClr val="000000"/>
                </a:solidFill>
                <a:latin typeface="Canva Sans Bold"/>
                <a:ea typeface="Canva Sans Bold"/>
                <a:cs typeface="Canva Sans Bold"/>
                <a:sym typeface="Canva Sans Bold"/>
              </a:rPr>
              <a:t>Static User Issue:</a:t>
            </a:r>
            <a:r>
              <a:rPr lang="en-US" sz="3299">
                <a:solidFill>
                  <a:srgbClr val="000000"/>
                </a:solidFill>
                <a:latin typeface="Canva Sans"/>
                <a:ea typeface="Canva Sans"/>
                <a:cs typeface="Canva Sans"/>
                <a:sym typeface="Canva Sans"/>
              </a:rPr>
              <a:t> Struggles to track changes in user behavior over time.</a:t>
            </a:r>
          </a:p>
          <a:p>
            <a:pPr algn="l">
              <a:lnSpc>
                <a:spcPts val="4619"/>
              </a:lnSpc>
            </a:pPr>
          </a:p>
        </p:txBody>
      </p:sp>
    </p:spTree>
  </p:cSld>
  <p:clrMapOvr>
    <a:masterClrMapping/>
  </p:clrMapOvr>
  <p:transition spd="fast">
    <p:fade/>
  </p:transition>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216881" y="0"/>
            <a:ext cx="5143500" cy="5143500"/>
          </a:xfrm>
          <a:custGeom>
            <a:avLst/>
            <a:gdLst/>
            <a:ahLst/>
            <a:cxnLst/>
            <a:rect r="r" b="b" t="t" l="l"/>
            <a:pathLst>
              <a:path h="5143500" w="5143500">
                <a:moveTo>
                  <a:pt x="0" y="0"/>
                </a:moveTo>
                <a:lnTo>
                  <a:pt x="5143500" y="0"/>
                </a:lnTo>
                <a:lnTo>
                  <a:pt x="5143500"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44972" y="325181"/>
            <a:ext cx="14371909" cy="900716"/>
          </a:xfrm>
          <a:prstGeom prst="rect">
            <a:avLst/>
          </a:prstGeom>
        </p:spPr>
        <p:txBody>
          <a:bodyPr anchor="t" rtlCol="false" tIns="0" lIns="0" bIns="0" rIns="0">
            <a:spAutoFit/>
          </a:bodyPr>
          <a:lstStyle/>
          <a:p>
            <a:pPr algn="ctr" marL="0" indent="0" lvl="0">
              <a:lnSpc>
                <a:spcPts val="7153"/>
              </a:lnSpc>
            </a:pPr>
            <a:r>
              <a:rPr lang="en-US" b="true" sz="5722" i="true">
                <a:solidFill>
                  <a:srgbClr val="000000"/>
                </a:solidFill>
                <a:latin typeface="Cormorant Garamond Bold Italics"/>
                <a:ea typeface="Cormorant Garamond Bold Italics"/>
                <a:cs typeface="Cormorant Garamond Bold Italics"/>
                <a:sym typeface="Cormorant Garamond Bold Italics"/>
              </a:rPr>
              <a:t>Problems and Challenges in Mental Health AI Models</a:t>
            </a:r>
          </a:p>
        </p:txBody>
      </p:sp>
      <p:sp>
        <p:nvSpPr>
          <p:cNvPr name="TextBox 4" id="4"/>
          <p:cNvSpPr txBox="true"/>
          <p:nvPr/>
        </p:nvSpPr>
        <p:spPr>
          <a:xfrm rot="0">
            <a:off x="1028700" y="1457228"/>
            <a:ext cx="15495173" cy="8398493"/>
          </a:xfrm>
          <a:prstGeom prst="rect">
            <a:avLst/>
          </a:prstGeom>
        </p:spPr>
        <p:txBody>
          <a:bodyPr anchor="t" rtlCol="false" tIns="0" lIns="0" bIns="0" rIns="0">
            <a:spAutoFit/>
          </a:bodyPr>
          <a:lstStyle/>
          <a:p>
            <a:pPr algn="l">
              <a:lnSpc>
                <a:spcPts val="5132"/>
              </a:lnSpc>
            </a:pPr>
            <a:r>
              <a:rPr lang="en-US" sz="3019" b="true">
                <a:solidFill>
                  <a:srgbClr val="000000"/>
                </a:solidFill>
                <a:latin typeface="Glacial Indifference Bold"/>
                <a:ea typeface="Glacial Indifference Bold"/>
                <a:cs typeface="Glacial Indifference Bold"/>
                <a:sym typeface="Glacial Indifference Bold"/>
              </a:rPr>
              <a:t>Data-Related Challenges</a:t>
            </a:r>
          </a:p>
          <a:p>
            <a:pPr algn="l" marL="651838" indent="-325919" lvl="1">
              <a:lnSpc>
                <a:spcPts val="5132"/>
              </a:lnSpc>
              <a:buFont typeface="Arial"/>
              <a:buChar char="•"/>
            </a:pPr>
            <a:r>
              <a:rPr lang="en-US" sz="3019">
                <a:solidFill>
                  <a:srgbClr val="000000"/>
                </a:solidFill>
                <a:latin typeface="Glacial Indifference"/>
                <a:ea typeface="Glacial Indifference"/>
                <a:cs typeface="Glacial Indifference"/>
                <a:sym typeface="Glacial Indifference"/>
              </a:rPr>
              <a:t>Privacy Concerns: Sensitive voice/text/social data can lead to user mistrust.</a:t>
            </a:r>
          </a:p>
          <a:p>
            <a:pPr algn="l" marL="651838" indent="-325919" lvl="1">
              <a:lnSpc>
                <a:spcPts val="5132"/>
              </a:lnSpc>
              <a:buFont typeface="Arial"/>
              <a:buChar char="•"/>
            </a:pPr>
            <a:r>
              <a:rPr lang="en-US" sz="3019">
                <a:solidFill>
                  <a:srgbClr val="000000"/>
                </a:solidFill>
                <a:latin typeface="Glacial Indifference"/>
                <a:ea typeface="Glacial Indifference"/>
                <a:cs typeface="Glacial Indifference"/>
                <a:sym typeface="Glacial Indifference"/>
              </a:rPr>
              <a:t>Limited Datasets: Most datasets are small, private, or language-specific.</a:t>
            </a:r>
          </a:p>
          <a:p>
            <a:pPr algn="l" marL="651838" indent="-325919" lvl="1">
              <a:lnSpc>
                <a:spcPts val="5132"/>
              </a:lnSpc>
              <a:buFont typeface="Arial"/>
              <a:buChar char="•"/>
            </a:pPr>
            <a:r>
              <a:rPr lang="en-US" sz="3019">
                <a:solidFill>
                  <a:srgbClr val="000000"/>
                </a:solidFill>
                <a:latin typeface="Glacial Indifference"/>
                <a:ea typeface="Glacial Indifference"/>
                <a:cs typeface="Glacial Indifference"/>
                <a:sym typeface="Glacial Indifference"/>
              </a:rPr>
              <a:t>Bias in Data: Demographic and cultural biases reduce model generalizability.</a:t>
            </a:r>
          </a:p>
          <a:p>
            <a:pPr algn="l">
              <a:lnSpc>
                <a:spcPts val="5132"/>
              </a:lnSpc>
            </a:pPr>
            <a:r>
              <a:rPr lang="en-US" sz="3019" b="true">
                <a:solidFill>
                  <a:srgbClr val="000000"/>
                </a:solidFill>
                <a:latin typeface="Glacial Indifference Bold"/>
                <a:ea typeface="Glacial Indifference Bold"/>
                <a:cs typeface="Glacial Indifference Bold"/>
                <a:sym typeface="Glacial Indifference Bold"/>
              </a:rPr>
              <a:t>Model-Related Challenges</a:t>
            </a:r>
          </a:p>
          <a:p>
            <a:pPr algn="l" marL="651838" indent="-325919" lvl="1">
              <a:lnSpc>
                <a:spcPts val="5132"/>
              </a:lnSpc>
              <a:buFont typeface="Arial"/>
              <a:buChar char="•"/>
            </a:pPr>
            <a:r>
              <a:rPr lang="en-US" sz="3019">
                <a:solidFill>
                  <a:srgbClr val="000000"/>
                </a:solidFill>
                <a:latin typeface="Glacial Indifference"/>
                <a:ea typeface="Glacial Indifference"/>
                <a:cs typeface="Glacial Indifference"/>
                <a:sym typeface="Glacial Indifference"/>
              </a:rPr>
              <a:t>Overfitting on Small Datasets: Especially in models like MHDeep and Social Media XAI.</a:t>
            </a:r>
          </a:p>
          <a:p>
            <a:pPr algn="l" marL="651838" indent="-325919" lvl="1">
              <a:lnSpc>
                <a:spcPts val="5132"/>
              </a:lnSpc>
              <a:buFont typeface="Arial"/>
              <a:buChar char="•"/>
            </a:pPr>
            <a:r>
              <a:rPr lang="en-US" sz="3019">
                <a:solidFill>
                  <a:srgbClr val="000000"/>
                </a:solidFill>
                <a:latin typeface="Glacial Indifference"/>
                <a:ea typeface="Glacial Indifference"/>
                <a:cs typeface="Glacial Indifference"/>
                <a:sym typeface="Glacial Indifference"/>
              </a:rPr>
              <a:t>Black-Box Behavior: Lack of explainability in deep models (except XAI-focused ones).</a:t>
            </a:r>
          </a:p>
          <a:p>
            <a:pPr algn="l" marL="651838" indent="-325919" lvl="1">
              <a:lnSpc>
                <a:spcPts val="5132"/>
              </a:lnSpc>
              <a:buFont typeface="Arial"/>
              <a:buChar char="•"/>
            </a:pPr>
            <a:r>
              <a:rPr lang="en-US" sz="3019">
                <a:solidFill>
                  <a:srgbClr val="000000"/>
                </a:solidFill>
                <a:latin typeface="Glacial Indifference"/>
                <a:ea typeface="Glacial Indifference"/>
                <a:cs typeface="Glacial Indifference"/>
                <a:sym typeface="Glacial Indifference"/>
              </a:rPr>
              <a:t>Performance Variability: Accuracy drops across age groups, languages, or device types.</a:t>
            </a:r>
          </a:p>
          <a:p>
            <a:pPr algn="l">
              <a:lnSpc>
                <a:spcPts val="5132"/>
              </a:lnSpc>
            </a:pPr>
            <a:r>
              <a:rPr lang="en-US" sz="3019" b="true">
                <a:solidFill>
                  <a:srgbClr val="000000"/>
                </a:solidFill>
                <a:latin typeface="Glacial Indifference Bold"/>
                <a:ea typeface="Glacial Indifference Bold"/>
                <a:cs typeface="Glacial Indifference Bold"/>
                <a:sym typeface="Glacial Indifference Bold"/>
              </a:rPr>
              <a:t>Implementation Issues</a:t>
            </a:r>
          </a:p>
          <a:p>
            <a:pPr algn="l" marL="651838" indent="-325919" lvl="1">
              <a:lnSpc>
                <a:spcPts val="5132"/>
              </a:lnSpc>
              <a:buFont typeface="Arial"/>
              <a:buChar char="•"/>
            </a:pPr>
            <a:r>
              <a:rPr lang="en-US" sz="3019">
                <a:solidFill>
                  <a:srgbClr val="000000"/>
                </a:solidFill>
                <a:latin typeface="Glacial Indifference"/>
                <a:ea typeface="Glacial Indifference"/>
                <a:cs typeface="Glacial Indifference"/>
                <a:sym typeface="Glacial Indifference"/>
              </a:rPr>
              <a:t>User Compliance: Voice-based models like Ellipsis rely on regular user input.</a:t>
            </a:r>
          </a:p>
          <a:p>
            <a:pPr algn="l" marL="651838" indent="-325919" lvl="1">
              <a:lnSpc>
                <a:spcPts val="5132"/>
              </a:lnSpc>
              <a:buFont typeface="Arial"/>
              <a:buChar char="•"/>
            </a:pPr>
            <a:r>
              <a:rPr lang="en-US" sz="3019">
                <a:solidFill>
                  <a:srgbClr val="000000"/>
                </a:solidFill>
                <a:latin typeface="Glacial Indifference"/>
                <a:ea typeface="Glacial Indifference"/>
                <a:cs typeface="Glacial Indifference"/>
                <a:sym typeface="Glacial Indifference"/>
              </a:rPr>
              <a:t>Hardware Dependency: MHDeep and Emotion Tracker require wearable sensors.</a:t>
            </a:r>
          </a:p>
          <a:p>
            <a:pPr algn="l" marL="651838" indent="-325919" lvl="1">
              <a:lnSpc>
                <a:spcPts val="5132"/>
              </a:lnSpc>
              <a:buFont typeface="Arial"/>
              <a:buChar char="•"/>
            </a:pPr>
            <a:r>
              <a:rPr lang="en-US" sz="3019">
                <a:solidFill>
                  <a:srgbClr val="000000"/>
                </a:solidFill>
                <a:latin typeface="Glacial Indifference"/>
                <a:ea typeface="Glacial Indifference"/>
                <a:cs typeface="Glacial Indifference"/>
                <a:sym typeface="Glacial Indifference"/>
              </a:rPr>
              <a:t>Scalability: Some models are difficult to deploy at large scale due to computational needs.</a:t>
            </a:r>
          </a:p>
        </p:txBody>
      </p:sp>
      <p:sp>
        <p:nvSpPr>
          <p:cNvPr name="TextBox 5" id="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39</a:t>
            </a:r>
          </a:p>
        </p:txBody>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71825" y="0"/>
            <a:ext cx="8016175" cy="10292881"/>
          </a:xfrm>
          <a:custGeom>
            <a:avLst/>
            <a:gdLst/>
            <a:ahLst/>
            <a:cxnLst/>
            <a:rect r="r" b="b" t="t" l="l"/>
            <a:pathLst>
              <a:path h="10292881" w="8016175">
                <a:moveTo>
                  <a:pt x="0" y="0"/>
                </a:moveTo>
                <a:lnTo>
                  <a:pt x="8016175" y="0"/>
                </a:lnTo>
                <a:lnTo>
                  <a:pt x="8016175" y="10292881"/>
                </a:lnTo>
                <a:lnTo>
                  <a:pt x="0" y="10292881"/>
                </a:lnTo>
                <a:lnTo>
                  <a:pt x="0" y="0"/>
                </a:lnTo>
                <a:close/>
              </a:path>
            </a:pathLst>
          </a:custGeom>
          <a:blipFill>
            <a:blip r:embed="rId2"/>
            <a:stretch>
              <a:fillRect l="-6559" t="0" r="-21841" b="0"/>
            </a:stretch>
          </a:blipFill>
        </p:spPr>
      </p:sp>
      <p:sp>
        <p:nvSpPr>
          <p:cNvPr name="Freeform 3" id="3"/>
          <p:cNvSpPr/>
          <p:nvPr/>
        </p:nvSpPr>
        <p:spPr>
          <a:xfrm flipH="false" flipV="false" rot="0">
            <a:off x="13144500" y="0"/>
            <a:ext cx="5143500" cy="5143500"/>
          </a:xfrm>
          <a:custGeom>
            <a:avLst/>
            <a:gdLst/>
            <a:ahLst/>
            <a:cxnLst/>
            <a:rect r="r" b="b" t="t" l="l"/>
            <a:pathLst>
              <a:path h="5143500" w="5143500">
                <a:moveTo>
                  <a:pt x="0" y="0"/>
                </a:moveTo>
                <a:lnTo>
                  <a:pt x="5143500" y="0"/>
                </a:lnTo>
                <a:lnTo>
                  <a:pt x="5143500" y="5143500"/>
                </a:lnTo>
                <a:lnTo>
                  <a:pt x="0" y="51435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28700" y="240834"/>
            <a:ext cx="8182864" cy="2039100"/>
            <a:chOff x="0" y="0"/>
            <a:chExt cx="10910486" cy="2718800"/>
          </a:xfrm>
        </p:grpSpPr>
        <p:sp>
          <p:nvSpPr>
            <p:cNvPr name="Freeform 5" id="5"/>
            <p:cNvSpPr/>
            <p:nvPr/>
          </p:nvSpPr>
          <p:spPr>
            <a:xfrm flipH="false" flipV="false" rot="0">
              <a:off x="0" y="0"/>
              <a:ext cx="10910486" cy="2718800"/>
            </a:xfrm>
            <a:custGeom>
              <a:avLst/>
              <a:gdLst/>
              <a:ahLst/>
              <a:cxnLst/>
              <a:rect r="r" b="b" t="t" l="l"/>
              <a:pathLst>
                <a:path h="2718800" w="10910486">
                  <a:moveTo>
                    <a:pt x="0" y="0"/>
                  </a:moveTo>
                  <a:lnTo>
                    <a:pt x="10910486" y="0"/>
                  </a:lnTo>
                  <a:lnTo>
                    <a:pt x="10910486" y="2718800"/>
                  </a:lnTo>
                  <a:lnTo>
                    <a:pt x="0" y="2718800"/>
                  </a:lnTo>
                  <a:close/>
                </a:path>
              </a:pathLst>
            </a:custGeom>
            <a:solidFill>
              <a:srgbClr val="000000">
                <a:alpha val="0"/>
              </a:srgbClr>
            </a:solidFill>
          </p:spPr>
        </p:sp>
        <p:sp>
          <p:nvSpPr>
            <p:cNvPr name="TextBox 6" id="6"/>
            <p:cNvSpPr txBox="true"/>
            <p:nvPr/>
          </p:nvSpPr>
          <p:spPr>
            <a:xfrm>
              <a:off x="0" y="-28575"/>
              <a:ext cx="10910486" cy="2747375"/>
            </a:xfrm>
            <a:prstGeom prst="rect">
              <a:avLst/>
            </a:prstGeom>
          </p:spPr>
          <p:txBody>
            <a:bodyPr anchor="t" rtlCol="false" tIns="0" lIns="0" bIns="0" rIns="0"/>
            <a:lstStyle/>
            <a:p>
              <a:pPr algn="l">
                <a:lnSpc>
                  <a:spcPts val="6750"/>
                </a:lnSpc>
              </a:pPr>
              <a:r>
                <a:rPr lang="en-US" b="true" sz="5400" i="true">
                  <a:solidFill>
                    <a:srgbClr val="000000"/>
                  </a:solidFill>
                  <a:latin typeface="Cormorant Garamond Bold Italics"/>
                  <a:ea typeface="Cormorant Garamond Bold Italics"/>
                  <a:cs typeface="Cormorant Garamond Bold Italics"/>
                  <a:sym typeface="Cormorant Garamond Bold Italics"/>
                </a:rPr>
                <a:t>Understanding</a:t>
              </a:r>
              <a:r>
                <a:rPr lang="en-US" b="true" sz="5400" i="true">
                  <a:solidFill>
                    <a:srgbClr val="000000"/>
                  </a:solidFill>
                  <a:latin typeface="Cormorant Garamond Bold Italics"/>
                  <a:ea typeface="Cormorant Garamond Bold Italics"/>
                  <a:cs typeface="Cormorant Garamond Bold Italics"/>
                  <a:sym typeface="Cormorant Garamond Bold Italics"/>
                </a:rPr>
                <a:t> psychiatric disorrders</a:t>
              </a:r>
            </a:p>
          </p:txBody>
        </p:sp>
      </p:grpSp>
      <p:grpSp>
        <p:nvGrpSpPr>
          <p:cNvPr name="Group 7" id="7"/>
          <p:cNvGrpSpPr/>
          <p:nvPr/>
        </p:nvGrpSpPr>
        <p:grpSpPr>
          <a:xfrm rot="0">
            <a:off x="528534" y="2830413"/>
            <a:ext cx="9743291" cy="6214681"/>
            <a:chOff x="0" y="0"/>
            <a:chExt cx="12852526" cy="8197883"/>
          </a:xfrm>
        </p:grpSpPr>
        <p:sp>
          <p:nvSpPr>
            <p:cNvPr name="Freeform 8" id="8"/>
            <p:cNvSpPr/>
            <p:nvPr/>
          </p:nvSpPr>
          <p:spPr>
            <a:xfrm flipH="false" flipV="false" rot="0">
              <a:off x="0" y="0"/>
              <a:ext cx="12852526" cy="8197883"/>
            </a:xfrm>
            <a:custGeom>
              <a:avLst/>
              <a:gdLst/>
              <a:ahLst/>
              <a:cxnLst/>
              <a:rect r="r" b="b" t="t" l="l"/>
              <a:pathLst>
                <a:path h="8197883" w="12852526">
                  <a:moveTo>
                    <a:pt x="0" y="0"/>
                  </a:moveTo>
                  <a:lnTo>
                    <a:pt x="12852526" y="0"/>
                  </a:lnTo>
                  <a:lnTo>
                    <a:pt x="12852526" y="8197883"/>
                  </a:lnTo>
                  <a:lnTo>
                    <a:pt x="0" y="8197883"/>
                  </a:lnTo>
                  <a:close/>
                </a:path>
              </a:pathLst>
            </a:custGeom>
            <a:solidFill>
              <a:srgbClr val="000000">
                <a:alpha val="0"/>
              </a:srgbClr>
            </a:solidFill>
          </p:spPr>
        </p:sp>
        <p:sp>
          <p:nvSpPr>
            <p:cNvPr name="TextBox 9" id="9"/>
            <p:cNvSpPr txBox="true"/>
            <p:nvPr/>
          </p:nvSpPr>
          <p:spPr>
            <a:xfrm>
              <a:off x="0" y="-171450"/>
              <a:ext cx="12852526" cy="8369333"/>
            </a:xfrm>
            <a:prstGeom prst="rect">
              <a:avLst/>
            </a:prstGeom>
          </p:spPr>
          <p:txBody>
            <a:bodyPr anchor="t" rtlCol="false" tIns="0" lIns="0" bIns="0" rIns="0"/>
            <a:lstStyle/>
            <a:p>
              <a:pPr algn="l" marL="739238" indent="-369619" lvl="1">
                <a:lnSpc>
                  <a:spcPts val="5820"/>
                </a:lnSpc>
                <a:buFont typeface="Arial"/>
                <a:buChar char="•"/>
              </a:pPr>
              <a:r>
                <a:rPr lang="en-US" sz="3423">
                  <a:solidFill>
                    <a:srgbClr val="000000"/>
                  </a:solidFill>
                  <a:latin typeface="Glacial Indifference"/>
                  <a:ea typeface="Glacial Indifference"/>
                  <a:cs typeface="Glacial Indifference"/>
                  <a:sym typeface="Glacial Indifference"/>
                </a:rPr>
                <a:t>Psychiatric disorders: Conditions affecting mood, thinking, behavior (e.g., depression, anxiety, schizophrenia).</a:t>
              </a:r>
            </a:p>
            <a:p>
              <a:pPr algn="l" marL="739238" indent="-369619" lvl="1">
                <a:lnSpc>
                  <a:spcPts val="5820"/>
                </a:lnSpc>
                <a:buFont typeface="Arial"/>
                <a:buChar char="•"/>
              </a:pPr>
              <a:r>
                <a:rPr lang="en-US" sz="3423">
                  <a:solidFill>
                    <a:srgbClr val="000000"/>
                  </a:solidFill>
                  <a:latin typeface="Glacial Indifference"/>
                  <a:ea typeface="Glacial Indifference"/>
                  <a:cs typeface="Glacial Indifference"/>
                  <a:sym typeface="Glacial Indifference"/>
                </a:rPr>
                <a:t>Multifactorial etiology: Caused by genetics, environment, culture.</a:t>
              </a:r>
            </a:p>
            <a:p>
              <a:pPr algn="l" marL="739238" indent="-369619" lvl="1">
                <a:lnSpc>
                  <a:spcPts val="5820"/>
                </a:lnSpc>
                <a:buFont typeface="Arial"/>
                <a:buChar char="•"/>
              </a:pPr>
              <a:r>
                <a:rPr lang="en-US" sz="3423">
                  <a:solidFill>
                    <a:srgbClr val="000000"/>
                  </a:solidFill>
                  <a:latin typeface="Glacial Indifference"/>
                  <a:ea typeface="Glacial Indifference"/>
                  <a:cs typeface="Glacial Indifference"/>
                  <a:sym typeface="Glacial Indifference"/>
                </a:rPr>
                <a:t>Challenge: Subjective diagnostics lead to delays in treatment.</a:t>
              </a:r>
            </a:p>
            <a:p>
              <a:pPr algn="l">
                <a:lnSpc>
                  <a:spcPts val="5821"/>
                </a:lnSpc>
              </a:pPr>
            </a:p>
          </p:txBody>
        </p:sp>
      </p:gr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4</a:t>
            </a:r>
          </a:p>
        </p:txBody>
      </p:sp>
    </p:spTree>
  </p:cSld>
  <p:clrMapOvr>
    <a:masterClrMapping/>
  </p:clrMapOvr>
  <p:transition spd="fast">
    <p:fade/>
  </p:transition>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216881" y="114300"/>
            <a:ext cx="5143500" cy="5143500"/>
          </a:xfrm>
          <a:custGeom>
            <a:avLst/>
            <a:gdLst/>
            <a:ahLst/>
            <a:cxnLst/>
            <a:rect r="r" b="b" t="t" l="l"/>
            <a:pathLst>
              <a:path h="5143500" w="5143500">
                <a:moveTo>
                  <a:pt x="0" y="0"/>
                </a:moveTo>
                <a:lnTo>
                  <a:pt x="5143500" y="0"/>
                </a:lnTo>
                <a:lnTo>
                  <a:pt x="5143500"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47965" y="129203"/>
            <a:ext cx="15068285" cy="942975"/>
          </a:xfrm>
          <a:prstGeom prst="rect">
            <a:avLst/>
          </a:prstGeom>
        </p:spPr>
        <p:txBody>
          <a:bodyPr anchor="t" rtlCol="false" tIns="0" lIns="0" bIns="0" rIns="0">
            <a:spAutoFit/>
          </a:bodyPr>
          <a:lstStyle/>
          <a:p>
            <a:pPr algn="ctr" marL="0" indent="0" lvl="0">
              <a:lnSpc>
                <a:spcPts val="7500"/>
              </a:lnSpc>
            </a:pPr>
            <a:r>
              <a:rPr lang="en-US" b="true" sz="6000" i="true">
                <a:solidFill>
                  <a:srgbClr val="000000"/>
                </a:solidFill>
                <a:latin typeface="Cormorant Garamond Bold Italics"/>
                <a:ea typeface="Cormorant Garamond Bold Italics"/>
                <a:cs typeface="Cormorant Garamond Bold Italics"/>
                <a:sym typeface="Cormorant Garamond Bold Italics"/>
              </a:rPr>
              <a:t>Conclusion</a:t>
            </a:r>
          </a:p>
        </p:txBody>
      </p:sp>
      <p:sp>
        <p:nvSpPr>
          <p:cNvPr name="TextBox 4" id="4"/>
          <p:cNvSpPr txBox="true"/>
          <p:nvPr/>
        </p:nvSpPr>
        <p:spPr>
          <a:xfrm rot="0">
            <a:off x="1246756" y="919778"/>
            <a:ext cx="15794489" cy="8640147"/>
          </a:xfrm>
          <a:prstGeom prst="rect">
            <a:avLst/>
          </a:prstGeom>
        </p:spPr>
        <p:txBody>
          <a:bodyPr anchor="t" rtlCol="false" tIns="0" lIns="0" bIns="0" rIns="0">
            <a:spAutoFit/>
          </a:bodyPr>
          <a:lstStyle/>
          <a:p>
            <a:pPr algn="l">
              <a:lnSpc>
                <a:spcPts val="5282"/>
              </a:lnSpc>
            </a:pPr>
            <a:r>
              <a:rPr lang="en-US" sz="3107" b="true">
                <a:solidFill>
                  <a:srgbClr val="000000"/>
                </a:solidFill>
                <a:latin typeface="Glacial Indifference Bold"/>
                <a:ea typeface="Glacial Indifference Bold"/>
                <a:cs typeface="Glacial Indifference Bold"/>
                <a:sym typeface="Glacial Indifference Bold"/>
              </a:rPr>
              <a:t>Key Takeaways</a:t>
            </a:r>
          </a:p>
          <a:p>
            <a:pPr algn="l" marL="670941" indent="-335470" lvl="1">
              <a:lnSpc>
                <a:spcPts val="5282"/>
              </a:lnSpc>
              <a:buFont typeface="Arial"/>
              <a:buChar char="•"/>
            </a:pPr>
            <a:r>
              <a:rPr lang="en-US" sz="3107">
                <a:solidFill>
                  <a:srgbClr val="000000"/>
                </a:solidFill>
                <a:latin typeface="Glacial Indifference"/>
                <a:ea typeface="Glacial Indifference"/>
                <a:cs typeface="Glacial Indifference"/>
                <a:sym typeface="Glacial Indifference"/>
              </a:rPr>
              <a:t>AI</a:t>
            </a:r>
            <a:r>
              <a:rPr lang="en-US" sz="3107">
                <a:solidFill>
                  <a:srgbClr val="000000"/>
                </a:solidFill>
                <a:latin typeface="Glacial Indifference"/>
                <a:ea typeface="Glacial Indifference"/>
                <a:cs typeface="Glacial Indifference"/>
                <a:sym typeface="Glacial Indifference"/>
              </a:rPr>
              <a:t> is revolutionizing mental health care through speech, text, and physiological analysis.</a:t>
            </a:r>
          </a:p>
          <a:p>
            <a:pPr algn="l" marL="670941" indent="-335470" lvl="1">
              <a:lnSpc>
                <a:spcPts val="5282"/>
              </a:lnSpc>
              <a:buFont typeface="Arial"/>
              <a:buChar char="•"/>
            </a:pPr>
            <a:r>
              <a:rPr lang="en-US" sz="3107">
                <a:solidFill>
                  <a:srgbClr val="000000"/>
                </a:solidFill>
                <a:latin typeface="Glacial Indifference"/>
                <a:ea typeface="Glacial Indifference"/>
                <a:cs typeface="Glacial Indifference"/>
                <a:sym typeface="Glacial Indifference"/>
              </a:rPr>
              <a:t>Model</a:t>
            </a:r>
            <a:r>
              <a:rPr lang="en-US" sz="3107">
                <a:solidFill>
                  <a:srgbClr val="000000"/>
                </a:solidFill>
                <a:latin typeface="Glacial Indifference"/>
                <a:ea typeface="Glacial Indifference"/>
                <a:cs typeface="Glacial Indifference"/>
                <a:sym typeface="Glacial Indifference"/>
              </a:rPr>
              <a:t>s like Ellipsis Health and Speech-Based Models offer non-invasive, accurate screening.</a:t>
            </a:r>
          </a:p>
          <a:p>
            <a:pPr algn="l" marL="670941" indent="-335470" lvl="1">
              <a:lnSpc>
                <a:spcPts val="5282"/>
              </a:lnSpc>
              <a:buFont typeface="Arial"/>
              <a:buChar char="•"/>
            </a:pPr>
            <a:r>
              <a:rPr lang="en-US" sz="3107">
                <a:solidFill>
                  <a:srgbClr val="000000"/>
                </a:solidFill>
                <a:latin typeface="Glacial Indifference"/>
                <a:ea typeface="Glacial Indifference"/>
                <a:cs typeface="Glacial Indifference"/>
                <a:sym typeface="Glacial Indifference"/>
              </a:rPr>
              <a:t>Mul</a:t>
            </a:r>
            <a:r>
              <a:rPr lang="en-US" sz="3107">
                <a:solidFill>
                  <a:srgbClr val="000000"/>
                </a:solidFill>
                <a:latin typeface="Glacial Indifference"/>
                <a:ea typeface="Glacial Indifference"/>
                <a:cs typeface="Glacial Indifference"/>
                <a:sym typeface="Glacial Indifference"/>
              </a:rPr>
              <a:t>timodal systems (e.g., Proactive Emotion Tracker) enable real-time emotional tracking.</a:t>
            </a:r>
          </a:p>
          <a:p>
            <a:pPr algn="l" marL="670941" indent="-335470" lvl="1">
              <a:lnSpc>
                <a:spcPts val="5282"/>
              </a:lnSpc>
              <a:buFont typeface="Arial"/>
              <a:buChar char="•"/>
            </a:pPr>
            <a:r>
              <a:rPr lang="en-US" sz="3107">
                <a:solidFill>
                  <a:srgbClr val="000000"/>
                </a:solidFill>
                <a:latin typeface="Glacial Indifference"/>
                <a:ea typeface="Glacial Indifference"/>
                <a:cs typeface="Glacial Indifference"/>
                <a:sym typeface="Glacial Indifference"/>
              </a:rPr>
              <a:t>Explainable AI increases trust and interpretability in sensitive applications.</a:t>
            </a:r>
          </a:p>
          <a:p>
            <a:pPr algn="l">
              <a:lnSpc>
                <a:spcPts val="5282"/>
              </a:lnSpc>
            </a:pPr>
            <a:r>
              <a:rPr lang="en-US" sz="3107" b="true">
                <a:solidFill>
                  <a:srgbClr val="000000"/>
                </a:solidFill>
                <a:latin typeface="Glacial Indifference Bold"/>
                <a:ea typeface="Glacial Indifference Bold"/>
                <a:cs typeface="Glacial Indifference Bold"/>
                <a:sym typeface="Glacial Indifference Bold"/>
              </a:rPr>
              <a:t>Challenges Remain</a:t>
            </a:r>
          </a:p>
          <a:p>
            <a:pPr algn="l" marL="670941" indent="-335470" lvl="1">
              <a:lnSpc>
                <a:spcPts val="5282"/>
              </a:lnSpc>
              <a:buFont typeface="Arial"/>
              <a:buChar char="•"/>
            </a:pPr>
            <a:r>
              <a:rPr lang="en-US" sz="3107">
                <a:solidFill>
                  <a:srgbClr val="000000"/>
                </a:solidFill>
                <a:latin typeface="Glacial Indifference"/>
                <a:ea typeface="Glacial Indifference"/>
                <a:cs typeface="Glacial Indifference"/>
                <a:sym typeface="Glacial Indifference"/>
              </a:rPr>
              <a:t>Data privacy, model transparency, and user compliance are critical concerns.</a:t>
            </a:r>
          </a:p>
          <a:p>
            <a:pPr algn="l" marL="670941" indent="-335470" lvl="1">
              <a:lnSpc>
                <a:spcPts val="5282"/>
              </a:lnSpc>
              <a:buFont typeface="Arial"/>
              <a:buChar char="•"/>
            </a:pPr>
            <a:r>
              <a:rPr lang="en-US" sz="3107">
                <a:solidFill>
                  <a:srgbClr val="000000"/>
                </a:solidFill>
                <a:latin typeface="Glacial Indifference"/>
                <a:ea typeface="Glacial Indifference"/>
                <a:cs typeface="Glacial Indifference"/>
                <a:sym typeface="Glacial Indifference"/>
              </a:rPr>
              <a:t>Scalability and generalizability across populations need further research.</a:t>
            </a:r>
          </a:p>
          <a:p>
            <a:pPr algn="l">
              <a:lnSpc>
                <a:spcPts val="5282"/>
              </a:lnSpc>
            </a:pPr>
            <a:r>
              <a:rPr lang="en-US" sz="3107" b="true">
                <a:solidFill>
                  <a:srgbClr val="000000"/>
                </a:solidFill>
                <a:latin typeface="Glacial Indifference Bold"/>
                <a:ea typeface="Glacial Indifference Bold"/>
                <a:cs typeface="Glacial Indifference Bold"/>
                <a:sym typeface="Glacial Indifference Bold"/>
              </a:rPr>
              <a:t>The Future</a:t>
            </a:r>
          </a:p>
          <a:p>
            <a:pPr algn="l">
              <a:lnSpc>
                <a:spcPts val="5282"/>
              </a:lnSpc>
            </a:pPr>
            <a:r>
              <a:rPr lang="en-US" sz="3107">
                <a:solidFill>
                  <a:srgbClr val="000000"/>
                </a:solidFill>
                <a:latin typeface="Glacial Indifference"/>
                <a:ea typeface="Glacial Indifference"/>
                <a:cs typeface="Glacial Indifference"/>
                <a:sym typeface="Glacial Indifference"/>
              </a:rPr>
              <a:t>Integration of multimodal data, personalized AI, and ethical frameworks can lead to more effective and inclusive mental health tools.</a:t>
            </a:r>
          </a:p>
        </p:txBody>
      </p:sp>
      <p:sp>
        <p:nvSpPr>
          <p:cNvPr name="TextBox 5" id="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40</a:t>
            </a:r>
          </a:p>
        </p:txBody>
      </p:sp>
    </p:spTree>
  </p:cSld>
  <p:clrMapOvr>
    <a:masterClrMapping/>
  </p:clrMapOvr>
  <p:transition spd="fast">
    <p:fade/>
  </p:transition>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41</a:t>
            </a:r>
          </a:p>
        </p:txBody>
      </p:sp>
      <p:sp>
        <p:nvSpPr>
          <p:cNvPr name="Freeform 3" id="3"/>
          <p:cNvSpPr/>
          <p:nvPr/>
        </p:nvSpPr>
        <p:spPr>
          <a:xfrm flipH="false" flipV="true" rot="0">
            <a:off x="0" y="5796756"/>
            <a:ext cx="5703543" cy="4490244"/>
          </a:xfrm>
          <a:custGeom>
            <a:avLst/>
            <a:gdLst/>
            <a:ahLst/>
            <a:cxnLst/>
            <a:rect r="r" b="b" t="t" l="l"/>
            <a:pathLst>
              <a:path h="4490244" w="5703543">
                <a:moveTo>
                  <a:pt x="0" y="4490244"/>
                </a:moveTo>
                <a:lnTo>
                  <a:pt x="5703543" y="4490244"/>
                </a:lnTo>
                <a:lnTo>
                  <a:pt x="5703543" y="0"/>
                </a:lnTo>
                <a:lnTo>
                  <a:pt x="0" y="0"/>
                </a:lnTo>
                <a:lnTo>
                  <a:pt x="0" y="449024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587794" y="6483050"/>
            <a:ext cx="3700206" cy="3803950"/>
          </a:xfrm>
          <a:custGeom>
            <a:avLst/>
            <a:gdLst/>
            <a:ahLst/>
            <a:cxnLst/>
            <a:rect r="r" b="b" t="t" l="l"/>
            <a:pathLst>
              <a:path h="3803950" w="3700206">
                <a:moveTo>
                  <a:pt x="0" y="0"/>
                </a:moveTo>
                <a:lnTo>
                  <a:pt x="3700206" y="0"/>
                </a:lnTo>
                <a:lnTo>
                  <a:pt x="3700206" y="3803950"/>
                </a:lnTo>
                <a:lnTo>
                  <a:pt x="0" y="38039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786379" y="895350"/>
            <a:ext cx="12715243" cy="1226820"/>
          </a:xfrm>
          <a:prstGeom prst="rect">
            <a:avLst/>
          </a:prstGeom>
        </p:spPr>
        <p:txBody>
          <a:bodyPr anchor="t" rtlCol="false" tIns="0" lIns="0" bIns="0" rIns="0">
            <a:spAutoFit/>
          </a:bodyPr>
          <a:lstStyle/>
          <a:p>
            <a:pPr algn="ctr" marL="0" indent="0" lvl="0">
              <a:lnSpc>
                <a:spcPts val="10080"/>
              </a:lnSpc>
              <a:spcBef>
                <a:spcPct val="0"/>
              </a:spcBef>
            </a:pPr>
            <a:r>
              <a:rPr lang="en-US" b="true" sz="7200" i="true">
                <a:solidFill>
                  <a:srgbClr val="000000"/>
                </a:solidFill>
                <a:latin typeface="Cormorant Garamond Bold Italics"/>
                <a:ea typeface="Cormorant Garamond Bold Italics"/>
                <a:cs typeface="Cormorant Garamond Bold Italics"/>
                <a:sym typeface="Cormorant Garamond Bold Italics"/>
              </a:rPr>
              <a:t>Data Collection Methods</a:t>
            </a:r>
          </a:p>
        </p:txBody>
      </p:sp>
      <p:grpSp>
        <p:nvGrpSpPr>
          <p:cNvPr name="Group 6" id="6"/>
          <p:cNvGrpSpPr/>
          <p:nvPr/>
        </p:nvGrpSpPr>
        <p:grpSpPr>
          <a:xfrm rot="0">
            <a:off x="2786379" y="3029301"/>
            <a:ext cx="842787" cy="84278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01</a:t>
              </a:r>
            </a:p>
          </p:txBody>
        </p:sp>
      </p:grpSp>
      <p:grpSp>
        <p:nvGrpSpPr>
          <p:cNvPr name="Group 9" id="9"/>
          <p:cNvGrpSpPr/>
          <p:nvPr/>
        </p:nvGrpSpPr>
        <p:grpSpPr>
          <a:xfrm rot="0">
            <a:off x="2794770" y="4176817"/>
            <a:ext cx="842787" cy="84278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02</a:t>
              </a:r>
            </a:p>
          </p:txBody>
        </p:sp>
      </p:grpSp>
      <p:grpSp>
        <p:nvGrpSpPr>
          <p:cNvPr name="Group 12" id="12"/>
          <p:cNvGrpSpPr/>
          <p:nvPr/>
        </p:nvGrpSpPr>
        <p:grpSpPr>
          <a:xfrm rot="0">
            <a:off x="9559585" y="3181630"/>
            <a:ext cx="842787" cy="84278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05</a:t>
              </a:r>
            </a:p>
          </p:txBody>
        </p:sp>
      </p:grpSp>
      <p:grpSp>
        <p:nvGrpSpPr>
          <p:cNvPr name="Group 15" id="15"/>
          <p:cNvGrpSpPr/>
          <p:nvPr/>
        </p:nvGrpSpPr>
        <p:grpSpPr>
          <a:xfrm rot="0">
            <a:off x="9559585" y="4481759"/>
            <a:ext cx="842787" cy="84278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17" id="17"/>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06</a:t>
              </a:r>
            </a:p>
          </p:txBody>
        </p:sp>
      </p:grpSp>
      <p:sp>
        <p:nvSpPr>
          <p:cNvPr name="TextBox 18" id="18"/>
          <p:cNvSpPr txBox="true"/>
          <p:nvPr/>
        </p:nvSpPr>
        <p:spPr>
          <a:xfrm rot="0">
            <a:off x="3837582" y="3164945"/>
            <a:ext cx="4955083" cy="537845"/>
          </a:xfrm>
          <a:prstGeom prst="rect">
            <a:avLst/>
          </a:prstGeom>
        </p:spPr>
        <p:txBody>
          <a:bodyPr anchor="t" rtlCol="false" tIns="0" lIns="0" bIns="0" rIns="0">
            <a:spAutoFit/>
          </a:bodyPr>
          <a:lstStyle/>
          <a:p>
            <a:pPr algn="l">
              <a:lnSpc>
                <a:spcPts val="4480"/>
              </a:lnSpc>
            </a:pPr>
            <a:r>
              <a:rPr lang="en-US" sz="3200">
                <a:solidFill>
                  <a:srgbClr val="000000"/>
                </a:solidFill>
                <a:latin typeface="Glacial Indifference"/>
                <a:ea typeface="Glacial Indifference"/>
                <a:cs typeface="Glacial Indifference"/>
                <a:sym typeface="Glacial Indifference"/>
              </a:rPr>
              <a:t>Electronic Health Record</a:t>
            </a:r>
          </a:p>
        </p:txBody>
      </p:sp>
      <p:sp>
        <p:nvSpPr>
          <p:cNvPr name="TextBox 19" id="19"/>
          <p:cNvSpPr txBox="true"/>
          <p:nvPr/>
        </p:nvSpPr>
        <p:spPr>
          <a:xfrm rot="0">
            <a:off x="3837582" y="4365308"/>
            <a:ext cx="4955083" cy="537845"/>
          </a:xfrm>
          <a:prstGeom prst="rect">
            <a:avLst/>
          </a:prstGeom>
        </p:spPr>
        <p:txBody>
          <a:bodyPr anchor="t" rtlCol="false" tIns="0" lIns="0" bIns="0" rIns="0">
            <a:spAutoFit/>
          </a:bodyPr>
          <a:lstStyle/>
          <a:p>
            <a:pPr algn="l">
              <a:lnSpc>
                <a:spcPts val="4480"/>
              </a:lnSpc>
            </a:pPr>
            <a:r>
              <a:rPr lang="en-US" sz="3200">
                <a:solidFill>
                  <a:srgbClr val="000000"/>
                </a:solidFill>
                <a:latin typeface="Glacial Indifference"/>
                <a:ea typeface="Glacial Indifference"/>
                <a:cs typeface="Glacial Indifference"/>
                <a:sym typeface="Glacial Indifference"/>
              </a:rPr>
              <a:t>Neuroimaging</a:t>
            </a:r>
          </a:p>
        </p:txBody>
      </p:sp>
      <p:sp>
        <p:nvSpPr>
          <p:cNvPr name="TextBox 20" id="20"/>
          <p:cNvSpPr txBox="true"/>
          <p:nvPr/>
        </p:nvSpPr>
        <p:spPr>
          <a:xfrm rot="0">
            <a:off x="10602397" y="3124480"/>
            <a:ext cx="4955083" cy="537845"/>
          </a:xfrm>
          <a:prstGeom prst="rect">
            <a:avLst/>
          </a:prstGeom>
        </p:spPr>
        <p:txBody>
          <a:bodyPr anchor="t" rtlCol="false" tIns="0" lIns="0" bIns="0" rIns="0">
            <a:spAutoFit/>
          </a:bodyPr>
          <a:lstStyle/>
          <a:p>
            <a:pPr algn="l">
              <a:lnSpc>
                <a:spcPts val="4480"/>
              </a:lnSpc>
            </a:pPr>
            <a:r>
              <a:rPr lang="en-US" sz="3200">
                <a:solidFill>
                  <a:srgbClr val="000000"/>
                </a:solidFill>
                <a:latin typeface="Glacial Indifference"/>
                <a:ea typeface="Glacial Indifference"/>
                <a:cs typeface="Glacial Indifference"/>
                <a:sym typeface="Glacial Indifference"/>
              </a:rPr>
              <a:t>Social media surveys</a:t>
            </a:r>
          </a:p>
        </p:txBody>
      </p:sp>
      <p:sp>
        <p:nvSpPr>
          <p:cNvPr name="TextBox 21" id="21"/>
          <p:cNvSpPr txBox="true"/>
          <p:nvPr/>
        </p:nvSpPr>
        <p:spPr>
          <a:xfrm rot="0">
            <a:off x="10602397" y="4481759"/>
            <a:ext cx="2716014" cy="537845"/>
          </a:xfrm>
          <a:prstGeom prst="rect">
            <a:avLst/>
          </a:prstGeom>
        </p:spPr>
        <p:txBody>
          <a:bodyPr anchor="t" rtlCol="false" tIns="0" lIns="0" bIns="0" rIns="0">
            <a:spAutoFit/>
          </a:bodyPr>
          <a:lstStyle/>
          <a:p>
            <a:pPr algn="l">
              <a:lnSpc>
                <a:spcPts val="4480"/>
              </a:lnSpc>
            </a:pPr>
            <a:r>
              <a:rPr lang="en-US" sz="3200">
                <a:solidFill>
                  <a:srgbClr val="000000"/>
                </a:solidFill>
                <a:latin typeface="Glacial Indifference"/>
                <a:ea typeface="Glacial Indifference"/>
                <a:cs typeface="Glacial Indifference"/>
                <a:sym typeface="Glacial Indifference"/>
              </a:rPr>
              <a:t>Public Data Set</a:t>
            </a:r>
          </a:p>
        </p:txBody>
      </p:sp>
      <p:sp>
        <p:nvSpPr>
          <p:cNvPr name="TextBox 22" id="22"/>
          <p:cNvSpPr txBox="true"/>
          <p:nvPr/>
        </p:nvSpPr>
        <p:spPr>
          <a:xfrm rot="0">
            <a:off x="8372326" y="2065020"/>
            <a:ext cx="1543348" cy="481330"/>
          </a:xfrm>
          <a:prstGeom prst="rect">
            <a:avLst/>
          </a:prstGeom>
        </p:spPr>
        <p:txBody>
          <a:bodyPr anchor="t" rtlCol="false" tIns="0" lIns="0" bIns="0" rIns="0">
            <a:spAutoFit/>
          </a:bodyPr>
          <a:lstStyle/>
          <a:p>
            <a:pPr algn="ctr">
              <a:lnSpc>
                <a:spcPts val="3920"/>
              </a:lnSpc>
              <a:spcBef>
                <a:spcPct val="0"/>
              </a:spcBef>
            </a:pPr>
            <a:r>
              <a:rPr lang="en-US" sz="2800">
                <a:solidFill>
                  <a:srgbClr val="000000"/>
                </a:solidFill>
                <a:latin typeface="Glacial Indifference"/>
                <a:ea typeface="Glacial Indifference"/>
                <a:cs typeface="Glacial Indifference"/>
                <a:sym typeface="Glacial Indifference"/>
              </a:rPr>
              <a:t>Ahmed Ali</a:t>
            </a:r>
          </a:p>
        </p:txBody>
      </p:sp>
      <p:grpSp>
        <p:nvGrpSpPr>
          <p:cNvPr name="Group 23" id="23"/>
          <p:cNvGrpSpPr/>
          <p:nvPr/>
        </p:nvGrpSpPr>
        <p:grpSpPr>
          <a:xfrm rot="0">
            <a:off x="2861297" y="5375362"/>
            <a:ext cx="842787" cy="842787"/>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25" id="25"/>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03</a:t>
              </a:r>
            </a:p>
          </p:txBody>
        </p:sp>
      </p:grpSp>
      <p:grpSp>
        <p:nvGrpSpPr>
          <p:cNvPr name="Group 26" id="26"/>
          <p:cNvGrpSpPr/>
          <p:nvPr/>
        </p:nvGrpSpPr>
        <p:grpSpPr>
          <a:xfrm rot="0">
            <a:off x="2861297" y="6522949"/>
            <a:ext cx="842787" cy="842787"/>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28" id="28"/>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04</a:t>
              </a:r>
            </a:p>
          </p:txBody>
        </p:sp>
      </p:grpSp>
      <p:sp>
        <p:nvSpPr>
          <p:cNvPr name="TextBox 29" id="29"/>
          <p:cNvSpPr txBox="true"/>
          <p:nvPr/>
        </p:nvSpPr>
        <p:spPr>
          <a:xfrm rot="0">
            <a:off x="3837582" y="5499259"/>
            <a:ext cx="4955083" cy="537845"/>
          </a:xfrm>
          <a:prstGeom prst="rect">
            <a:avLst/>
          </a:prstGeom>
        </p:spPr>
        <p:txBody>
          <a:bodyPr anchor="t" rtlCol="false" tIns="0" lIns="0" bIns="0" rIns="0">
            <a:spAutoFit/>
          </a:bodyPr>
          <a:lstStyle/>
          <a:p>
            <a:pPr algn="l">
              <a:lnSpc>
                <a:spcPts val="4480"/>
              </a:lnSpc>
            </a:pPr>
            <a:r>
              <a:rPr lang="en-US" sz="3200">
                <a:solidFill>
                  <a:srgbClr val="000000"/>
                </a:solidFill>
                <a:latin typeface="Glacial Indifference"/>
                <a:ea typeface="Glacial Indifference"/>
                <a:cs typeface="Glacial Indifference"/>
                <a:sym typeface="Glacial Indifference"/>
              </a:rPr>
              <a:t>Genomic Data</a:t>
            </a:r>
          </a:p>
        </p:txBody>
      </p:sp>
      <p:sp>
        <p:nvSpPr>
          <p:cNvPr name="TextBox 30" id="30"/>
          <p:cNvSpPr txBox="true"/>
          <p:nvPr/>
        </p:nvSpPr>
        <p:spPr>
          <a:xfrm rot="0">
            <a:off x="3837582" y="6575554"/>
            <a:ext cx="4955083" cy="537845"/>
          </a:xfrm>
          <a:prstGeom prst="rect">
            <a:avLst/>
          </a:prstGeom>
        </p:spPr>
        <p:txBody>
          <a:bodyPr anchor="t" rtlCol="false" tIns="0" lIns="0" bIns="0" rIns="0">
            <a:spAutoFit/>
          </a:bodyPr>
          <a:lstStyle/>
          <a:p>
            <a:pPr algn="l">
              <a:lnSpc>
                <a:spcPts val="4480"/>
              </a:lnSpc>
            </a:pPr>
            <a:r>
              <a:rPr lang="en-US" sz="3200">
                <a:solidFill>
                  <a:srgbClr val="000000"/>
                </a:solidFill>
                <a:latin typeface="Glacial Indifference"/>
                <a:ea typeface="Glacial Indifference"/>
                <a:cs typeface="Glacial Indifference"/>
                <a:sym typeface="Glacial Indifference"/>
              </a:rPr>
              <a:t>Digital Phenotyping</a:t>
            </a:r>
          </a:p>
        </p:txBody>
      </p:sp>
    </p:spTree>
  </p:cSld>
  <p:clrMapOvr>
    <a:masterClrMapping/>
  </p:clrMapOvr>
  <p:transition spd="fast">
    <p:wipe dir="l"/>
  </p:transition>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42</a:t>
            </a:r>
          </a:p>
        </p:txBody>
      </p:sp>
      <p:sp>
        <p:nvSpPr>
          <p:cNvPr name="Freeform 3" id="3"/>
          <p:cNvSpPr/>
          <p:nvPr/>
        </p:nvSpPr>
        <p:spPr>
          <a:xfrm flipH="false" flipV="true" rot="0">
            <a:off x="0" y="5796756"/>
            <a:ext cx="5703543" cy="4490244"/>
          </a:xfrm>
          <a:custGeom>
            <a:avLst/>
            <a:gdLst/>
            <a:ahLst/>
            <a:cxnLst/>
            <a:rect r="r" b="b" t="t" l="l"/>
            <a:pathLst>
              <a:path h="4490244" w="5703543">
                <a:moveTo>
                  <a:pt x="0" y="4490244"/>
                </a:moveTo>
                <a:lnTo>
                  <a:pt x="5703543" y="4490244"/>
                </a:lnTo>
                <a:lnTo>
                  <a:pt x="5703543" y="0"/>
                </a:lnTo>
                <a:lnTo>
                  <a:pt x="0" y="0"/>
                </a:lnTo>
                <a:lnTo>
                  <a:pt x="0" y="449024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587794" y="6483050"/>
            <a:ext cx="3700206" cy="3803950"/>
          </a:xfrm>
          <a:custGeom>
            <a:avLst/>
            <a:gdLst/>
            <a:ahLst/>
            <a:cxnLst/>
            <a:rect r="r" b="b" t="t" l="l"/>
            <a:pathLst>
              <a:path h="3803950" w="3700206">
                <a:moveTo>
                  <a:pt x="0" y="0"/>
                </a:moveTo>
                <a:lnTo>
                  <a:pt x="3700206" y="0"/>
                </a:lnTo>
                <a:lnTo>
                  <a:pt x="3700206" y="3803950"/>
                </a:lnTo>
                <a:lnTo>
                  <a:pt x="0" y="38039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786379" y="895350"/>
            <a:ext cx="12715243" cy="1226820"/>
          </a:xfrm>
          <a:prstGeom prst="rect">
            <a:avLst/>
          </a:prstGeom>
        </p:spPr>
        <p:txBody>
          <a:bodyPr anchor="t" rtlCol="false" tIns="0" lIns="0" bIns="0" rIns="0">
            <a:spAutoFit/>
          </a:bodyPr>
          <a:lstStyle/>
          <a:p>
            <a:pPr algn="ctr" marL="0" indent="0" lvl="0">
              <a:lnSpc>
                <a:spcPts val="10080"/>
              </a:lnSpc>
              <a:spcBef>
                <a:spcPct val="0"/>
              </a:spcBef>
            </a:pPr>
            <a:r>
              <a:rPr lang="en-US" b="true" sz="7200" i="true">
                <a:solidFill>
                  <a:srgbClr val="000000"/>
                </a:solidFill>
                <a:latin typeface="Cormorant Garamond Bold Italics"/>
                <a:ea typeface="Cormorant Garamond Bold Italics"/>
                <a:cs typeface="Cormorant Garamond Bold Italics"/>
                <a:sym typeface="Cormorant Garamond Bold Italics"/>
              </a:rPr>
              <a:t>Data Preprocessing</a:t>
            </a:r>
          </a:p>
        </p:txBody>
      </p:sp>
      <p:grpSp>
        <p:nvGrpSpPr>
          <p:cNvPr name="Group 6" id="6"/>
          <p:cNvGrpSpPr/>
          <p:nvPr/>
        </p:nvGrpSpPr>
        <p:grpSpPr>
          <a:xfrm rot="0">
            <a:off x="2786379" y="3029301"/>
            <a:ext cx="842787" cy="84278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01</a:t>
              </a:r>
            </a:p>
          </p:txBody>
        </p:sp>
      </p:grpSp>
      <p:grpSp>
        <p:nvGrpSpPr>
          <p:cNvPr name="Group 9" id="9"/>
          <p:cNvGrpSpPr/>
          <p:nvPr/>
        </p:nvGrpSpPr>
        <p:grpSpPr>
          <a:xfrm rot="0">
            <a:off x="10673139" y="3029301"/>
            <a:ext cx="842787" cy="84278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02</a:t>
              </a:r>
            </a:p>
          </p:txBody>
        </p:sp>
      </p:grpSp>
      <p:grpSp>
        <p:nvGrpSpPr>
          <p:cNvPr name="Group 12" id="12"/>
          <p:cNvGrpSpPr/>
          <p:nvPr/>
        </p:nvGrpSpPr>
        <p:grpSpPr>
          <a:xfrm rot="0">
            <a:off x="6105555" y="5922114"/>
            <a:ext cx="842787" cy="84278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03</a:t>
              </a:r>
            </a:p>
          </p:txBody>
        </p:sp>
      </p:grpSp>
      <p:sp>
        <p:nvSpPr>
          <p:cNvPr name="TextBox 15" id="15"/>
          <p:cNvSpPr txBox="true"/>
          <p:nvPr/>
        </p:nvSpPr>
        <p:spPr>
          <a:xfrm rot="0">
            <a:off x="3837582" y="3164945"/>
            <a:ext cx="4955083" cy="1661795"/>
          </a:xfrm>
          <a:prstGeom prst="rect">
            <a:avLst/>
          </a:prstGeom>
        </p:spPr>
        <p:txBody>
          <a:bodyPr anchor="t" rtlCol="false" tIns="0" lIns="0" bIns="0" rIns="0">
            <a:spAutoFit/>
          </a:bodyPr>
          <a:lstStyle/>
          <a:p>
            <a:pPr algn="l">
              <a:lnSpc>
                <a:spcPts val="4480"/>
              </a:lnSpc>
            </a:pPr>
            <a:r>
              <a:rPr lang="en-US" sz="3200">
                <a:solidFill>
                  <a:srgbClr val="000000"/>
                </a:solidFill>
                <a:latin typeface="Glacial Indifference"/>
                <a:ea typeface="Glacial Indifference"/>
                <a:cs typeface="Glacial Indifference"/>
                <a:sym typeface="Glacial Indifference"/>
              </a:rPr>
              <a:t>Cleaning</a:t>
            </a:r>
          </a:p>
          <a:p>
            <a:pPr algn="l" marL="690882" indent="-345441" lvl="1">
              <a:lnSpc>
                <a:spcPts val="4480"/>
              </a:lnSpc>
              <a:buFont typeface="Arial"/>
              <a:buChar char="•"/>
            </a:pPr>
            <a:r>
              <a:rPr lang="en-US" sz="3200">
                <a:solidFill>
                  <a:srgbClr val="000000"/>
                </a:solidFill>
                <a:latin typeface="Glacial Indifference"/>
                <a:ea typeface="Glacial Indifference"/>
                <a:cs typeface="Glacial Indifference"/>
                <a:sym typeface="Glacial Indifference"/>
              </a:rPr>
              <a:t>Mean used.</a:t>
            </a:r>
          </a:p>
          <a:p>
            <a:pPr algn="l" marL="690882" indent="-345441" lvl="1">
              <a:lnSpc>
                <a:spcPts val="4480"/>
              </a:lnSpc>
              <a:buFont typeface="Arial"/>
              <a:buChar char="•"/>
            </a:pPr>
            <a:r>
              <a:rPr lang="en-US" sz="3200">
                <a:solidFill>
                  <a:srgbClr val="000000"/>
                </a:solidFill>
                <a:latin typeface="Glacial Indifference"/>
                <a:ea typeface="Glacial Indifference"/>
                <a:cs typeface="Glacial Indifference"/>
                <a:sym typeface="Glacial Indifference"/>
              </a:rPr>
              <a:t>Numerical values</a:t>
            </a:r>
          </a:p>
        </p:txBody>
      </p:sp>
      <p:sp>
        <p:nvSpPr>
          <p:cNvPr name="TextBox 16" id="16"/>
          <p:cNvSpPr txBox="true"/>
          <p:nvPr/>
        </p:nvSpPr>
        <p:spPr>
          <a:xfrm rot="0">
            <a:off x="11745492" y="3164945"/>
            <a:ext cx="4955083" cy="1099820"/>
          </a:xfrm>
          <a:prstGeom prst="rect">
            <a:avLst/>
          </a:prstGeom>
        </p:spPr>
        <p:txBody>
          <a:bodyPr anchor="t" rtlCol="false" tIns="0" lIns="0" bIns="0" rIns="0">
            <a:spAutoFit/>
          </a:bodyPr>
          <a:lstStyle/>
          <a:p>
            <a:pPr algn="l">
              <a:lnSpc>
                <a:spcPts val="4480"/>
              </a:lnSpc>
            </a:pPr>
            <a:r>
              <a:rPr lang="en-US" sz="3200">
                <a:solidFill>
                  <a:srgbClr val="000000"/>
                </a:solidFill>
                <a:latin typeface="Glacial Indifference"/>
                <a:ea typeface="Glacial Indifference"/>
                <a:cs typeface="Glacial Indifference"/>
                <a:sym typeface="Glacial Indifference"/>
              </a:rPr>
              <a:t>Encoding</a:t>
            </a:r>
          </a:p>
          <a:p>
            <a:pPr algn="l" marL="690882" indent="-345441" lvl="1">
              <a:lnSpc>
                <a:spcPts val="4480"/>
              </a:lnSpc>
              <a:buFont typeface="Arial"/>
              <a:buChar char="•"/>
            </a:pPr>
            <a:r>
              <a:rPr lang="en-US" sz="3200">
                <a:solidFill>
                  <a:srgbClr val="000000"/>
                </a:solidFill>
                <a:latin typeface="Glacial Indifference"/>
                <a:ea typeface="Glacial Indifference"/>
                <a:cs typeface="Glacial Indifference"/>
                <a:sym typeface="Glacial Indifference"/>
              </a:rPr>
              <a:t>Labelled Encoding</a:t>
            </a:r>
          </a:p>
        </p:txBody>
      </p:sp>
      <p:sp>
        <p:nvSpPr>
          <p:cNvPr name="TextBox 17" id="17"/>
          <p:cNvSpPr txBox="true"/>
          <p:nvPr/>
        </p:nvSpPr>
        <p:spPr>
          <a:xfrm rot="0">
            <a:off x="7350354" y="5864964"/>
            <a:ext cx="4955083" cy="1661795"/>
          </a:xfrm>
          <a:prstGeom prst="rect">
            <a:avLst/>
          </a:prstGeom>
        </p:spPr>
        <p:txBody>
          <a:bodyPr anchor="t" rtlCol="false" tIns="0" lIns="0" bIns="0" rIns="0">
            <a:spAutoFit/>
          </a:bodyPr>
          <a:lstStyle/>
          <a:p>
            <a:pPr algn="l">
              <a:lnSpc>
                <a:spcPts val="4480"/>
              </a:lnSpc>
            </a:pPr>
            <a:r>
              <a:rPr lang="en-US" sz="3200">
                <a:solidFill>
                  <a:srgbClr val="000000"/>
                </a:solidFill>
                <a:latin typeface="Glacial Indifference"/>
                <a:ea typeface="Glacial Indifference"/>
                <a:cs typeface="Glacial Indifference"/>
                <a:sym typeface="Glacial Indifference"/>
              </a:rPr>
              <a:t>Text Processing</a:t>
            </a:r>
          </a:p>
          <a:p>
            <a:pPr algn="l" marL="690882" indent="-345441" lvl="1">
              <a:lnSpc>
                <a:spcPts val="4480"/>
              </a:lnSpc>
              <a:buFont typeface="Arial"/>
              <a:buChar char="•"/>
            </a:pPr>
            <a:r>
              <a:rPr lang="en-US" sz="3200">
                <a:solidFill>
                  <a:srgbClr val="000000"/>
                </a:solidFill>
                <a:latin typeface="Glacial Indifference"/>
                <a:ea typeface="Glacial Indifference"/>
                <a:cs typeface="Glacial Indifference"/>
                <a:sym typeface="Glacial Indifference"/>
              </a:rPr>
              <a:t>group data replaced with NAN.</a:t>
            </a:r>
          </a:p>
        </p:txBody>
      </p:sp>
      <p:sp>
        <p:nvSpPr>
          <p:cNvPr name="TextBox 18" id="18"/>
          <p:cNvSpPr txBox="true"/>
          <p:nvPr/>
        </p:nvSpPr>
        <p:spPr>
          <a:xfrm rot="0">
            <a:off x="8050857" y="2065020"/>
            <a:ext cx="2186285" cy="481330"/>
          </a:xfrm>
          <a:prstGeom prst="rect">
            <a:avLst/>
          </a:prstGeom>
        </p:spPr>
        <p:txBody>
          <a:bodyPr anchor="t" rtlCol="false" tIns="0" lIns="0" bIns="0" rIns="0">
            <a:spAutoFit/>
          </a:bodyPr>
          <a:lstStyle/>
          <a:p>
            <a:pPr algn="ctr">
              <a:lnSpc>
                <a:spcPts val="3920"/>
              </a:lnSpc>
              <a:spcBef>
                <a:spcPct val="0"/>
              </a:spcBef>
            </a:pPr>
            <a:r>
              <a:rPr lang="en-US" sz="2800">
                <a:solidFill>
                  <a:srgbClr val="000000"/>
                </a:solidFill>
                <a:latin typeface="Glacial Indifference"/>
                <a:ea typeface="Glacial Indifference"/>
                <a:cs typeface="Glacial Indifference"/>
                <a:sym typeface="Glacial Indifference"/>
              </a:rPr>
              <a:t>Sultan Mughal</a:t>
            </a:r>
          </a:p>
        </p:txBody>
      </p:sp>
    </p:spTree>
  </p:cSld>
  <p:clrMapOvr>
    <a:masterClrMapping/>
  </p:clrMapOvr>
  <p:transition spd="slow">
    <p:wipe dir="l"/>
  </p:transition>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43</a:t>
            </a:r>
          </a:p>
        </p:txBody>
      </p:sp>
      <p:sp>
        <p:nvSpPr>
          <p:cNvPr name="Freeform 3" id="3"/>
          <p:cNvSpPr/>
          <p:nvPr/>
        </p:nvSpPr>
        <p:spPr>
          <a:xfrm flipH="false" flipV="true" rot="0">
            <a:off x="0" y="5796756"/>
            <a:ext cx="5703543" cy="4490244"/>
          </a:xfrm>
          <a:custGeom>
            <a:avLst/>
            <a:gdLst/>
            <a:ahLst/>
            <a:cxnLst/>
            <a:rect r="r" b="b" t="t" l="l"/>
            <a:pathLst>
              <a:path h="4490244" w="5703543">
                <a:moveTo>
                  <a:pt x="0" y="4490244"/>
                </a:moveTo>
                <a:lnTo>
                  <a:pt x="5703543" y="4490244"/>
                </a:lnTo>
                <a:lnTo>
                  <a:pt x="5703543" y="0"/>
                </a:lnTo>
                <a:lnTo>
                  <a:pt x="0" y="0"/>
                </a:lnTo>
                <a:lnTo>
                  <a:pt x="0" y="449024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587794" y="6483050"/>
            <a:ext cx="3700206" cy="3803950"/>
          </a:xfrm>
          <a:custGeom>
            <a:avLst/>
            <a:gdLst/>
            <a:ahLst/>
            <a:cxnLst/>
            <a:rect r="r" b="b" t="t" l="l"/>
            <a:pathLst>
              <a:path h="3803950" w="3700206">
                <a:moveTo>
                  <a:pt x="0" y="0"/>
                </a:moveTo>
                <a:lnTo>
                  <a:pt x="3700206" y="0"/>
                </a:lnTo>
                <a:lnTo>
                  <a:pt x="3700206" y="3803950"/>
                </a:lnTo>
                <a:lnTo>
                  <a:pt x="0" y="38039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786379" y="37888"/>
            <a:ext cx="11523117" cy="1114776"/>
          </a:xfrm>
          <a:prstGeom prst="rect">
            <a:avLst/>
          </a:prstGeom>
        </p:spPr>
        <p:txBody>
          <a:bodyPr anchor="t" rtlCol="false" tIns="0" lIns="0" bIns="0" rIns="0">
            <a:spAutoFit/>
          </a:bodyPr>
          <a:lstStyle/>
          <a:p>
            <a:pPr algn="ctr" marL="0" indent="0" lvl="0">
              <a:lnSpc>
                <a:spcPts val="9134"/>
              </a:lnSpc>
              <a:spcBef>
                <a:spcPct val="0"/>
              </a:spcBef>
            </a:pPr>
            <a:r>
              <a:rPr lang="en-US" b="true" sz="6524" i="true">
                <a:solidFill>
                  <a:srgbClr val="000000"/>
                </a:solidFill>
                <a:latin typeface="Cormorant Garamond Bold Italics"/>
                <a:ea typeface="Cormorant Garamond Bold Italics"/>
                <a:cs typeface="Cormorant Garamond Bold Italics"/>
                <a:sym typeface="Cormorant Garamond Bold Italics"/>
              </a:rPr>
              <a:t>Feature Extraction</a:t>
            </a:r>
          </a:p>
        </p:txBody>
      </p:sp>
      <p:grpSp>
        <p:nvGrpSpPr>
          <p:cNvPr name="Group 6" id="6"/>
          <p:cNvGrpSpPr/>
          <p:nvPr/>
        </p:nvGrpSpPr>
        <p:grpSpPr>
          <a:xfrm rot="0">
            <a:off x="2430378" y="4408575"/>
            <a:ext cx="842787" cy="84278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01</a:t>
              </a:r>
            </a:p>
          </p:txBody>
        </p:sp>
      </p:grpSp>
      <p:grpSp>
        <p:nvGrpSpPr>
          <p:cNvPr name="Group 9" id="9"/>
          <p:cNvGrpSpPr/>
          <p:nvPr/>
        </p:nvGrpSpPr>
        <p:grpSpPr>
          <a:xfrm rot="0">
            <a:off x="10838218" y="4229864"/>
            <a:ext cx="842787" cy="84278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02</a:t>
              </a:r>
            </a:p>
          </p:txBody>
        </p:sp>
      </p:grpSp>
      <p:sp>
        <p:nvSpPr>
          <p:cNvPr name="TextBox 12" id="12"/>
          <p:cNvSpPr txBox="true"/>
          <p:nvPr/>
        </p:nvSpPr>
        <p:spPr>
          <a:xfrm rot="0">
            <a:off x="750943" y="1645414"/>
            <a:ext cx="17837834" cy="2251076"/>
          </a:xfrm>
          <a:prstGeom prst="rect">
            <a:avLst/>
          </a:prstGeom>
        </p:spPr>
        <p:txBody>
          <a:bodyPr anchor="t" rtlCol="false" tIns="0" lIns="0" bIns="0" rIns="0">
            <a:spAutoFit/>
          </a:bodyPr>
          <a:lstStyle/>
          <a:p>
            <a:pPr algn="l">
              <a:lnSpc>
                <a:spcPts val="4619"/>
              </a:lnSpc>
              <a:spcBef>
                <a:spcPct val="0"/>
              </a:spcBef>
            </a:pPr>
            <a:r>
              <a:rPr lang="en-US" b="true" sz="3299">
                <a:solidFill>
                  <a:srgbClr val="000000"/>
                </a:solidFill>
                <a:latin typeface="Glacial Indifference Bold"/>
                <a:ea typeface="Glacial Indifference Bold"/>
                <a:cs typeface="Glacial Indifference Bold"/>
                <a:sym typeface="Glacial Indifference Bold"/>
              </a:rPr>
              <a:t>What is Feature Extraction?</a:t>
            </a:r>
          </a:p>
          <a:p>
            <a:pPr algn="l">
              <a:lnSpc>
                <a:spcPts val="4479"/>
              </a:lnSpc>
              <a:spcBef>
                <a:spcPct val="0"/>
              </a:spcBef>
            </a:pPr>
            <a:r>
              <a:rPr lang="en-US" sz="3199">
                <a:solidFill>
                  <a:srgbClr val="000000"/>
                </a:solidFill>
                <a:latin typeface="Glacial Indifference"/>
                <a:ea typeface="Glacial Indifference"/>
                <a:cs typeface="Glacial Indifference"/>
                <a:sym typeface="Glacial Indifference"/>
              </a:rPr>
              <a:t>Transforms high-dimensional data into a compact, informative feature set. Reduces noise and computational complexity while preserving key patterns.</a:t>
            </a:r>
          </a:p>
          <a:p>
            <a:pPr algn="l">
              <a:lnSpc>
                <a:spcPts val="4479"/>
              </a:lnSpc>
              <a:spcBef>
                <a:spcPct val="0"/>
              </a:spcBef>
            </a:pPr>
          </a:p>
        </p:txBody>
      </p:sp>
      <p:sp>
        <p:nvSpPr>
          <p:cNvPr name="TextBox 13" id="13"/>
          <p:cNvSpPr txBox="true"/>
          <p:nvPr/>
        </p:nvSpPr>
        <p:spPr>
          <a:xfrm rot="0">
            <a:off x="3537581" y="4426221"/>
            <a:ext cx="3207693" cy="646430"/>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Glacial Indifference"/>
                <a:ea typeface="Glacial Indifference"/>
                <a:cs typeface="Glacial Indifference"/>
                <a:sym typeface="Glacial Indifference"/>
              </a:rPr>
              <a:t>Key Techniques:</a:t>
            </a:r>
          </a:p>
        </p:txBody>
      </p:sp>
      <p:sp>
        <p:nvSpPr>
          <p:cNvPr name="TextBox 14" id="14"/>
          <p:cNvSpPr txBox="true"/>
          <p:nvPr/>
        </p:nvSpPr>
        <p:spPr>
          <a:xfrm rot="0">
            <a:off x="3537581" y="5351662"/>
            <a:ext cx="4386411" cy="1099820"/>
          </a:xfrm>
          <a:prstGeom prst="rect">
            <a:avLst/>
          </a:prstGeom>
        </p:spPr>
        <p:txBody>
          <a:bodyPr anchor="t" rtlCol="false" tIns="0" lIns="0" bIns="0" rIns="0">
            <a:spAutoFit/>
          </a:bodyPr>
          <a:lstStyle/>
          <a:p>
            <a:pPr algn="l">
              <a:lnSpc>
                <a:spcPts val="4480"/>
              </a:lnSpc>
              <a:spcBef>
                <a:spcPct val="0"/>
              </a:spcBef>
            </a:pPr>
            <a:r>
              <a:rPr lang="en-US" sz="3200">
                <a:solidFill>
                  <a:srgbClr val="000000"/>
                </a:solidFill>
                <a:latin typeface="Glacial Indifference"/>
                <a:ea typeface="Glacial Indifference"/>
                <a:cs typeface="Glacial Indifference"/>
                <a:sym typeface="Glacial Indifference"/>
              </a:rPr>
              <a:t>Feature Aggregation</a:t>
            </a:r>
          </a:p>
          <a:p>
            <a:pPr algn="l">
              <a:lnSpc>
                <a:spcPts val="4480"/>
              </a:lnSpc>
              <a:spcBef>
                <a:spcPct val="0"/>
              </a:spcBef>
            </a:pPr>
            <a:r>
              <a:rPr lang="en-US" sz="3200">
                <a:solidFill>
                  <a:srgbClr val="000000"/>
                </a:solidFill>
                <a:latin typeface="Glacial Indifference"/>
                <a:ea typeface="Glacial Indifference"/>
                <a:cs typeface="Glacial Indifference"/>
                <a:sym typeface="Glacial Indifference"/>
              </a:rPr>
              <a:t>Numerical Transformation</a:t>
            </a:r>
          </a:p>
        </p:txBody>
      </p:sp>
      <p:sp>
        <p:nvSpPr>
          <p:cNvPr name="TextBox 15" id="15"/>
          <p:cNvSpPr txBox="true"/>
          <p:nvPr/>
        </p:nvSpPr>
        <p:spPr>
          <a:xfrm rot="0">
            <a:off x="11807207" y="5111315"/>
            <a:ext cx="3473648" cy="537845"/>
          </a:xfrm>
          <a:prstGeom prst="rect">
            <a:avLst/>
          </a:prstGeom>
        </p:spPr>
        <p:txBody>
          <a:bodyPr anchor="t" rtlCol="false" tIns="0" lIns="0" bIns="0" rIns="0">
            <a:spAutoFit/>
          </a:bodyPr>
          <a:lstStyle/>
          <a:p>
            <a:pPr algn="l">
              <a:lnSpc>
                <a:spcPts val="4480"/>
              </a:lnSpc>
              <a:spcBef>
                <a:spcPct val="0"/>
              </a:spcBef>
            </a:pPr>
            <a:r>
              <a:rPr lang="en-US" sz="3200">
                <a:solidFill>
                  <a:srgbClr val="000000"/>
                </a:solidFill>
                <a:latin typeface="Glacial Indifference"/>
                <a:ea typeface="Glacial Indifference"/>
                <a:cs typeface="Glacial Indifference"/>
                <a:sym typeface="Glacial Indifference"/>
              </a:rPr>
              <a:t>Reduces overfitting </a:t>
            </a:r>
          </a:p>
        </p:txBody>
      </p:sp>
      <p:sp>
        <p:nvSpPr>
          <p:cNvPr name="TextBox 16" id="16"/>
          <p:cNvSpPr txBox="true"/>
          <p:nvPr/>
        </p:nvSpPr>
        <p:spPr>
          <a:xfrm rot="0">
            <a:off x="11807207" y="4332375"/>
            <a:ext cx="1788170" cy="646430"/>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Glacial Indifference"/>
                <a:ea typeface="Glacial Indifference"/>
                <a:cs typeface="Glacial Indifference"/>
                <a:sym typeface="Glacial Indifference"/>
              </a:rPr>
              <a:t>Benefits:</a:t>
            </a:r>
          </a:p>
        </p:txBody>
      </p:sp>
      <p:sp>
        <p:nvSpPr>
          <p:cNvPr name="TextBox 17" id="17"/>
          <p:cNvSpPr txBox="true"/>
          <p:nvPr/>
        </p:nvSpPr>
        <p:spPr>
          <a:xfrm rot="0">
            <a:off x="11807207" y="5839025"/>
            <a:ext cx="4546104" cy="537845"/>
          </a:xfrm>
          <a:prstGeom prst="rect">
            <a:avLst/>
          </a:prstGeom>
        </p:spPr>
        <p:txBody>
          <a:bodyPr anchor="t" rtlCol="false" tIns="0" lIns="0" bIns="0" rIns="0">
            <a:spAutoFit/>
          </a:bodyPr>
          <a:lstStyle/>
          <a:p>
            <a:pPr algn="ctr">
              <a:lnSpc>
                <a:spcPts val="4480"/>
              </a:lnSpc>
              <a:spcBef>
                <a:spcPct val="0"/>
              </a:spcBef>
            </a:pPr>
            <a:r>
              <a:rPr lang="en-US" sz="3200">
                <a:solidFill>
                  <a:srgbClr val="000000"/>
                </a:solidFill>
                <a:latin typeface="Glacial Indifference"/>
                <a:ea typeface="Glacial Indifference"/>
                <a:cs typeface="Glacial Indifference"/>
                <a:sym typeface="Glacial Indifference"/>
              </a:rPr>
              <a:t>improves model efficiency</a:t>
            </a:r>
          </a:p>
        </p:txBody>
      </p:sp>
      <p:sp>
        <p:nvSpPr>
          <p:cNvPr name="TextBox 18" id="18"/>
          <p:cNvSpPr txBox="true"/>
          <p:nvPr/>
        </p:nvSpPr>
        <p:spPr>
          <a:xfrm rot="0">
            <a:off x="6931366" y="1095514"/>
            <a:ext cx="3233142" cy="481330"/>
          </a:xfrm>
          <a:prstGeom prst="rect">
            <a:avLst/>
          </a:prstGeom>
        </p:spPr>
        <p:txBody>
          <a:bodyPr anchor="t" rtlCol="false" tIns="0" lIns="0" bIns="0" rIns="0">
            <a:spAutoFit/>
          </a:bodyPr>
          <a:lstStyle/>
          <a:p>
            <a:pPr algn="ctr">
              <a:lnSpc>
                <a:spcPts val="3920"/>
              </a:lnSpc>
              <a:spcBef>
                <a:spcPct val="0"/>
              </a:spcBef>
            </a:pPr>
            <a:r>
              <a:rPr lang="en-US" sz="2800">
                <a:solidFill>
                  <a:srgbClr val="000000"/>
                </a:solidFill>
                <a:latin typeface="Glacial Indifference"/>
                <a:ea typeface="Glacial Indifference"/>
                <a:cs typeface="Glacial Indifference"/>
                <a:sym typeface="Glacial Indifference"/>
              </a:rPr>
              <a:t>Muhammad Abdullah</a:t>
            </a:r>
          </a:p>
        </p:txBody>
      </p:sp>
      <p:sp>
        <p:nvSpPr>
          <p:cNvPr name="TextBox 19" id="19"/>
          <p:cNvSpPr txBox="true"/>
          <p:nvPr/>
        </p:nvSpPr>
        <p:spPr>
          <a:xfrm rot="0">
            <a:off x="3537581" y="6527682"/>
            <a:ext cx="5167759" cy="537845"/>
          </a:xfrm>
          <a:prstGeom prst="rect">
            <a:avLst/>
          </a:prstGeom>
        </p:spPr>
        <p:txBody>
          <a:bodyPr anchor="t" rtlCol="false" tIns="0" lIns="0" bIns="0" rIns="0">
            <a:spAutoFit/>
          </a:bodyPr>
          <a:lstStyle/>
          <a:p>
            <a:pPr algn="ctr">
              <a:lnSpc>
                <a:spcPts val="4480"/>
              </a:lnSpc>
              <a:spcBef>
                <a:spcPct val="0"/>
              </a:spcBef>
            </a:pPr>
            <a:r>
              <a:rPr lang="en-US" sz="3200">
                <a:solidFill>
                  <a:srgbClr val="000000"/>
                </a:solidFill>
                <a:latin typeface="Glacial Indifference"/>
                <a:ea typeface="Glacial Indifference"/>
                <a:cs typeface="Glacial Indifference"/>
                <a:sym typeface="Glacial Indifference"/>
              </a:rPr>
              <a:t>Boolean Feature Aggregation</a:t>
            </a:r>
          </a:p>
        </p:txBody>
      </p:sp>
    </p:spTree>
  </p:cSld>
  <p:clrMapOvr>
    <a:masterClrMapping/>
  </p:clrMapOvr>
  <p:transition spd="slow">
    <p:wipe dir="l"/>
  </p:transition>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44</a:t>
            </a:r>
          </a:p>
        </p:txBody>
      </p:sp>
      <p:sp>
        <p:nvSpPr>
          <p:cNvPr name="Freeform 3" id="3"/>
          <p:cNvSpPr/>
          <p:nvPr/>
        </p:nvSpPr>
        <p:spPr>
          <a:xfrm flipH="false" flipV="true" rot="0">
            <a:off x="0" y="5796756"/>
            <a:ext cx="5703543" cy="4490244"/>
          </a:xfrm>
          <a:custGeom>
            <a:avLst/>
            <a:gdLst/>
            <a:ahLst/>
            <a:cxnLst/>
            <a:rect r="r" b="b" t="t" l="l"/>
            <a:pathLst>
              <a:path h="4490244" w="5703543">
                <a:moveTo>
                  <a:pt x="0" y="4490244"/>
                </a:moveTo>
                <a:lnTo>
                  <a:pt x="5703543" y="4490244"/>
                </a:lnTo>
                <a:lnTo>
                  <a:pt x="5703543" y="0"/>
                </a:lnTo>
                <a:lnTo>
                  <a:pt x="0" y="0"/>
                </a:lnTo>
                <a:lnTo>
                  <a:pt x="0" y="449024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587794" y="6483050"/>
            <a:ext cx="3700206" cy="3803950"/>
          </a:xfrm>
          <a:custGeom>
            <a:avLst/>
            <a:gdLst/>
            <a:ahLst/>
            <a:cxnLst/>
            <a:rect r="r" b="b" t="t" l="l"/>
            <a:pathLst>
              <a:path h="3803950" w="3700206">
                <a:moveTo>
                  <a:pt x="0" y="0"/>
                </a:moveTo>
                <a:lnTo>
                  <a:pt x="3700206" y="0"/>
                </a:lnTo>
                <a:lnTo>
                  <a:pt x="3700206" y="3803950"/>
                </a:lnTo>
                <a:lnTo>
                  <a:pt x="0" y="38039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786379" y="37888"/>
            <a:ext cx="13773948" cy="1114776"/>
          </a:xfrm>
          <a:prstGeom prst="rect">
            <a:avLst/>
          </a:prstGeom>
        </p:spPr>
        <p:txBody>
          <a:bodyPr anchor="t" rtlCol="false" tIns="0" lIns="0" bIns="0" rIns="0">
            <a:spAutoFit/>
          </a:bodyPr>
          <a:lstStyle/>
          <a:p>
            <a:pPr algn="ctr" marL="0" indent="0" lvl="0">
              <a:lnSpc>
                <a:spcPts val="9134"/>
              </a:lnSpc>
              <a:spcBef>
                <a:spcPct val="0"/>
              </a:spcBef>
            </a:pPr>
            <a:r>
              <a:rPr lang="en-US" b="true" sz="6524" i="true">
                <a:solidFill>
                  <a:srgbClr val="000000"/>
                </a:solidFill>
                <a:latin typeface="Cormorant Garamond Bold Italics"/>
                <a:ea typeface="Cormorant Garamond Bold Italics"/>
                <a:cs typeface="Cormorant Garamond Bold Italics"/>
                <a:sym typeface="Cormorant Garamond Bold Italics"/>
              </a:rPr>
              <a:t>Feature Engineering - Creating New Columns</a:t>
            </a:r>
          </a:p>
        </p:txBody>
      </p:sp>
      <p:grpSp>
        <p:nvGrpSpPr>
          <p:cNvPr name="Group 6" id="6"/>
          <p:cNvGrpSpPr/>
          <p:nvPr/>
        </p:nvGrpSpPr>
        <p:grpSpPr>
          <a:xfrm rot="0">
            <a:off x="3244072" y="3808471"/>
            <a:ext cx="842787" cy="84278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01</a:t>
              </a:r>
            </a:p>
          </p:txBody>
        </p:sp>
      </p:grpSp>
      <p:grpSp>
        <p:nvGrpSpPr>
          <p:cNvPr name="Group 9" id="9"/>
          <p:cNvGrpSpPr/>
          <p:nvPr/>
        </p:nvGrpSpPr>
        <p:grpSpPr>
          <a:xfrm rot="0">
            <a:off x="10004577" y="3808471"/>
            <a:ext cx="842787" cy="84278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02</a:t>
              </a:r>
            </a:p>
          </p:txBody>
        </p:sp>
      </p:grpSp>
      <p:sp>
        <p:nvSpPr>
          <p:cNvPr name="TextBox 12" id="12"/>
          <p:cNvSpPr txBox="true"/>
          <p:nvPr/>
        </p:nvSpPr>
        <p:spPr>
          <a:xfrm rot="0">
            <a:off x="865129" y="1550164"/>
            <a:ext cx="17154248" cy="2289176"/>
          </a:xfrm>
          <a:prstGeom prst="rect">
            <a:avLst/>
          </a:prstGeom>
        </p:spPr>
        <p:txBody>
          <a:bodyPr anchor="t" rtlCol="false" tIns="0" lIns="0" bIns="0" rIns="0">
            <a:spAutoFit/>
          </a:bodyPr>
          <a:lstStyle/>
          <a:p>
            <a:pPr algn="l">
              <a:lnSpc>
                <a:spcPts val="4619"/>
              </a:lnSpc>
              <a:spcBef>
                <a:spcPct val="0"/>
              </a:spcBef>
            </a:pPr>
            <a:r>
              <a:rPr lang="en-US" b="true" sz="3299">
                <a:solidFill>
                  <a:srgbClr val="000000"/>
                </a:solidFill>
                <a:latin typeface="Glacial Indifference Bold"/>
                <a:ea typeface="Glacial Indifference Bold"/>
                <a:cs typeface="Glacial Indifference Bold"/>
                <a:sym typeface="Glacial Indifference Bold"/>
              </a:rPr>
              <a:t>What is Feature Engineering?</a:t>
            </a:r>
          </a:p>
          <a:p>
            <a:pPr algn="l">
              <a:lnSpc>
                <a:spcPts val="4619"/>
              </a:lnSpc>
              <a:spcBef>
                <a:spcPct val="0"/>
              </a:spcBef>
            </a:pPr>
            <a:r>
              <a:rPr lang="en-US" sz="3299">
                <a:solidFill>
                  <a:srgbClr val="000000"/>
                </a:solidFill>
                <a:latin typeface="Glacial Indifference"/>
                <a:ea typeface="Glacial Indifference"/>
                <a:cs typeface="Glacial Indifference"/>
                <a:sym typeface="Glacial Indifference"/>
              </a:rPr>
              <a:t>De</a:t>
            </a:r>
            <a:r>
              <a:rPr lang="en-US" sz="3299">
                <a:solidFill>
                  <a:srgbClr val="000000"/>
                </a:solidFill>
                <a:latin typeface="Glacial Indifference"/>
                <a:ea typeface="Glacial Indifference"/>
                <a:cs typeface="Glacial Indifference"/>
                <a:sym typeface="Glacial Indifference"/>
              </a:rPr>
              <a:t>rives new columns from existing ones to uncover predictive patterns. Enhances model performance by leveraging relationships in raw data.</a:t>
            </a:r>
          </a:p>
          <a:p>
            <a:pPr algn="l">
              <a:lnSpc>
                <a:spcPts val="4479"/>
              </a:lnSpc>
              <a:spcBef>
                <a:spcPct val="0"/>
              </a:spcBef>
            </a:pPr>
          </a:p>
        </p:txBody>
      </p:sp>
      <p:sp>
        <p:nvSpPr>
          <p:cNvPr name="TextBox 13" id="13"/>
          <p:cNvSpPr txBox="true"/>
          <p:nvPr/>
        </p:nvSpPr>
        <p:spPr>
          <a:xfrm rot="0">
            <a:off x="4333985" y="3868549"/>
            <a:ext cx="4122986" cy="646430"/>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Glacial Indifference"/>
                <a:ea typeface="Glacial Indifference"/>
                <a:cs typeface="Glacial Indifference"/>
                <a:sym typeface="Glacial Indifference"/>
              </a:rPr>
              <a:t>Pol</a:t>
            </a:r>
            <a:r>
              <a:rPr lang="en-US" sz="3799">
                <a:solidFill>
                  <a:srgbClr val="000000"/>
                </a:solidFill>
                <a:latin typeface="Glacial Indifference"/>
                <a:ea typeface="Glacial Indifference"/>
                <a:cs typeface="Glacial Indifference"/>
                <a:sym typeface="Glacial Indifference"/>
              </a:rPr>
              <a:t>ynomial Features</a:t>
            </a:r>
          </a:p>
        </p:txBody>
      </p:sp>
      <p:sp>
        <p:nvSpPr>
          <p:cNvPr name="TextBox 14" id="14"/>
          <p:cNvSpPr txBox="true"/>
          <p:nvPr/>
        </p:nvSpPr>
        <p:spPr>
          <a:xfrm rot="0">
            <a:off x="11092781" y="3868549"/>
            <a:ext cx="5633740" cy="646430"/>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Glacial Indifference"/>
                <a:ea typeface="Glacial Indifference"/>
                <a:cs typeface="Glacial Indifference"/>
                <a:sym typeface="Glacial Indifference"/>
              </a:rPr>
              <a:t>Cat</a:t>
            </a:r>
            <a:r>
              <a:rPr lang="en-US" sz="3799">
                <a:solidFill>
                  <a:srgbClr val="000000"/>
                </a:solidFill>
                <a:latin typeface="Glacial Indifference"/>
                <a:ea typeface="Glacial Indifference"/>
                <a:cs typeface="Glacial Indifference"/>
                <a:sym typeface="Glacial Indifference"/>
              </a:rPr>
              <a:t>egorical Transformation</a:t>
            </a:r>
          </a:p>
        </p:txBody>
      </p:sp>
      <p:grpSp>
        <p:nvGrpSpPr>
          <p:cNvPr name="Group 15" id="15"/>
          <p:cNvGrpSpPr/>
          <p:nvPr/>
        </p:nvGrpSpPr>
        <p:grpSpPr>
          <a:xfrm rot="0">
            <a:off x="3244072" y="5218869"/>
            <a:ext cx="842787" cy="84278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17" id="17"/>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03</a:t>
              </a:r>
            </a:p>
          </p:txBody>
        </p:sp>
      </p:grpSp>
      <p:grpSp>
        <p:nvGrpSpPr>
          <p:cNvPr name="Group 18" id="18"/>
          <p:cNvGrpSpPr/>
          <p:nvPr/>
        </p:nvGrpSpPr>
        <p:grpSpPr>
          <a:xfrm rot="0">
            <a:off x="10004577" y="5218869"/>
            <a:ext cx="842787" cy="84278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04</a:t>
              </a:r>
            </a:p>
          </p:txBody>
        </p:sp>
      </p:grpSp>
      <p:grpSp>
        <p:nvGrpSpPr>
          <p:cNvPr name="Group 21" id="21"/>
          <p:cNvGrpSpPr/>
          <p:nvPr/>
        </p:nvGrpSpPr>
        <p:grpSpPr>
          <a:xfrm rot="0">
            <a:off x="3244072" y="6895297"/>
            <a:ext cx="842787" cy="84278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23" id="23"/>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05</a:t>
              </a:r>
            </a:p>
          </p:txBody>
        </p:sp>
      </p:grpSp>
      <p:sp>
        <p:nvSpPr>
          <p:cNvPr name="TextBox 24" id="24"/>
          <p:cNvSpPr txBox="true"/>
          <p:nvPr/>
        </p:nvSpPr>
        <p:spPr>
          <a:xfrm rot="0">
            <a:off x="4333910" y="5278948"/>
            <a:ext cx="4977110" cy="646430"/>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Glacial Indifference"/>
                <a:ea typeface="Glacial Indifference"/>
                <a:cs typeface="Glacial Indifference"/>
                <a:sym typeface="Glacial Indifference"/>
              </a:rPr>
              <a:t>Scali</a:t>
            </a:r>
            <a:r>
              <a:rPr lang="en-US" sz="3799">
                <a:solidFill>
                  <a:srgbClr val="000000"/>
                </a:solidFill>
                <a:latin typeface="Glacial Indifference"/>
                <a:ea typeface="Glacial Indifference"/>
                <a:cs typeface="Glacial Indifference"/>
                <a:sym typeface="Glacial Indifference"/>
              </a:rPr>
              <a:t>ng &amp; Normalization</a:t>
            </a:r>
          </a:p>
        </p:txBody>
      </p:sp>
      <p:sp>
        <p:nvSpPr>
          <p:cNvPr name="TextBox 25" id="25"/>
          <p:cNvSpPr txBox="true"/>
          <p:nvPr/>
        </p:nvSpPr>
        <p:spPr>
          <a:xfrm rot="0">
            <a:off x="11119868" y="5278948"/>
            <a:ext cx="5949255" cy="646430"/>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Glacial Indifference"/>
                <a:ea typeface="Glacial Indifference"/>
                <a:cs typeface="Glacial Indifference"/>
                <a:sym typeface="Glacial Indifference"/>
              </a:rPr>
              <a:t>Cons</a:t>
            </a:r>
            <a:r>
              <a:rPr lang="en-US" sz="3799">
                <a:solidFill>
                  <a:srgbClr val="000000"/>
                </a:solidFill>
                <a:latin typeface="Glacial Indifference"/>
                <a:ea typeface="Glacial Indifference"/>
                <a:cs typeface="Glacial Indifference"/>
                <a:sym typeface="Glacial Indifference"/>
              </a:rPr>
              <a:t>tructed Ratios &amp; Scores</a:t>
            </a:r>
          </a:p>
        </p:txBody>
      </p:sp>
      <p:sp>
        <p:nvSpPr>
          <p:cNvPr name="TextBox 26" id="26"/>
          <p:cNvSpPr txBox="true"/>
          <p:nvPr/>
        </p:nvSpPr>
        <p:spPr>
          <a:xfrm rot="0">
            <a:off x="4343510" y="6955376"/>
            <a:ext cx="1434554" cy="646430"/>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Glacial Indifference"/>
                <a:ea typeface="Glacial Indifference"/>
                <a:cs typeface="Glacial Indifference"/>
                <a:sym typeface="Glacial Indifference"/>
              </a:rPr>
              <a:t>Impact</a:t>
            </a:r>
          </a:p>
        </p:txBody>
      </p:sp>
    </p:spTree>
  </p:cSld>
  <p:clrMapOvr>
    <a:masterClrMapping/>
  </p:clrMapOvr>
  <p:transition spd="slow">
    <p:push dir="l"/>
  </p:transition>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45</a:t>
            </a:r>
          </a:p>
        </p:txBody>
      </p:sp>
      <p:sp>
        <p:nvSpPr>
          <p:cNvPr name="Freeform 3" id="3"/>
          <p:cNvSpPr/>
          <p:nvPr/>
        </p:nvSpPr>
        <p:spPr>
          <a:xfrm flipH="false" flipV="true" rot="0">
            <a:off x="0" y="5796756"/>
            <a:ext cx="5703543" cy="4490244"/>
          </a:xfrm>
          <a:custGeom>
            <a:avLst/>
            <a:gdLst/>
            <a:ahLst/>
            <a:cxnLst/>
            <a:rect r="r" b="b" t="t" l="l"/>
            <a:pathLst>
              <a:path h="4490244" w="5703543">
                <a:moveTo>
                  <a:pt x="0" y="4490244"/>
                </a:moveTo>
                <a:lnTo>
                  <a:pt x="5703543" y="4490244"/>
                </a:lnTo>
                <a:lnTo>
                  <a:pt x="5703543" y="0"/>
                </a:lnTo>
                <a:lnTo>
                  <a:pt x="0" y="0"/>
                </a:lnTo>
                <a:lnTo>
                  <a:pt x="0" y="449024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587794" y="6483050"/>
            <a:ext cx="3700206" cy="3803950"/>
          </a:xfrm>
          <a:custGeom>
            <a:avLst/>
            <a:gdLst/>
            <a:ahLst/>
            <a:cxnLst/>
            <a:rect r="r" b="b" t="t" l="l"/>
            <a:pathLst>
              <a:path h="3803950" w="3700206">
                <a:moveTo>
                  <a:pt x="0" y="0"/>
                </a:moveTo>
                <a:lnTo>
                  <a:pt x="3700206" y="0"/>
                </a:lnTo>
                <a:lnTo>
                  <a:pt x="3700206" y="3803950"/>
                </a:lnTo>
                <a:lnTo>
                  <a:pt x="0" y="38039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669300" y="37888"/>
            <a:ext cx="15907004" cy="1114776"/>
          </a:xfrm>
          <a:prstGeom prst="rect">
            <a:avLst/>
          </a:prstGeom>
        </p:spPr>
        <p:txBody>
          <a:bodyPr anchor="t" rtlCol="false" tIns="0" lIns="0" bIns="0" rIns="0">
            <a:spAutoFit/>
          </a:bodyPr>
          <a:lstStyle/>
          <a:p>
            <a:pPr algn="ctr" marL="0" indent="0" lvl="0">
              <a:lnSpc>
                <a:spcPts val="9134"/>
              </a:lnSpc>
              <a:spcBef>
                <a:spcPct val="0"/>
              </a:spcBef>
            </a:pPr>
            <a:r>
              <a:rPr lang="en-US" b="true" sz="6524" i="true">
                <a:solidFill>
                  <a:srgbClr val="000000"/>
                </a:solidFill>
                <a:latin typeface="Cormorant Garamond Bold Italics"/>
                <a:ea typeface="Cormorant Garamond Bold Italics"/>
                <a:cs typeface="Cormorant Garamond Bold Italics"/>
                <a:sym typeface="Cormorant Garamond Bold Italics"/>
              </a:rPr>
              <a:t>Advanced Feature Engineering - Derived Columns</a:t>
            </a:r>
          </a:p>
        </p:txBody>
      </p:sp>
      <p:grpSp>
        <p:nvGrpSpPr>
          <p:cNvPr name="Group 6" id="6"/>
          <p:cNvGrpSpPr/>
          <p:nvPr/>
        </p:nvGrpSpPr>
        <p:grpSpPr>
          <a:xfrm rot="0">
            <a:off x="3244072" y="3808471"/>
            <a:ext cx="842787" cy="84278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01</a:t>
              </a:r>
            </a:p>
          </p:txBody>
        </p:sp>
      </p:grpSp>
      <p:grpSp>
        <p:nvGrpSpPr>
          <p:cNvPr name="Group 9" id="9"/>
          <p:cNvGrpSpPr/>
          <p:nvPr/>
        </p:nvGrpSpPr>
        <p:grpSpPr>
          <a:xfrm rot="0">
            <a:off x="10004577" y="3808471"/>
            <a:ext cx="842787" cy="84278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02</a:t>
              </a:r>
            </a:p>
          </p:txBody>
        </p:sp>
      </p:grpSp>
      <p:sp>
        <p:nvSpPr>
          <p:cNvPr name="TextBox 12" id="12"/>
          <p:cNvSpPr txBox="true"/>
          <p:nvPr/>
        </p:nvSpPr>
        <p:spPr>
          <a:xfrm rot="0">
            <a:off x="865129" y="1550164"/>
            <a:ext cx="17154248" cy="2289176"/>
          </a:xfrm>
          <a:prstGeom prst="rect">
            <a:avLst/>
          </a:prstGeom>
        </p:spPr>
        <p:txBody>
          <a:bodyPr anchor="t" rtlCol="false" tIns="0" lIns="0" bIns="0" rIns="0">
            <a:spAutoFit/>
          </a:bodyPr>
          <a:lstStyle/>
          <a:p>
            <a:pPr algn="l">
              <a:lnSpc>
                <a:spcPts val="4619"/>
              </a:lnSpc>
              <a:spcBef>
                <a:spcPct val="0"/>
              </a:spcBef>
            </a:pPr>
            <a:r>
              <a:rPr lang="en-US" b="true" sz="3299">
                <a:solidFill>
                  <a:srgbClr val="000000"/>
                </a:solidFill>
                <a:latin typeface="Glacial Indifference Bold"/>
                <a:ea typeface="Glacial Indifference Bold"/>
                <a:cs typeface="Glacial Indifference Bold"/>
                <a:sym typeface="Glacial Indifference Bold"/>
              </a:rPr>
              <a:t>What is Feature Engineering?</a:t>
            </a:r>
          </a:p>
          <a:p>
            <a:pPr algn="l">
              <a:lnSpc>
                <a:spcPts val="4619"/>
              </a:lnSpc>
              <a:spcBef>
                <a:spcPct val="0"/>
              </a:spcBef>
            </a:pPr>
            <a:r>
              <a:rPr lang="en-US" sz="3299">
                <a:solidFill>
                  <a:srgbClr val="000000"/>
                </a:solidFill>
                <a:latin typeface="Glacial Indifference"/>
                <a:ea typeface="Glacial Indifference"/>
                <a:cs typeface="Glacial Indifference"/>
                <a:sym typeface="Glacial Indifference"/>
              </a:rPr>
              <a:t>De</a:t>
            </a:r>
            <a:r>
              <a:rPr lang="en-US" sz="3299">
                <a:solidFill>
                  <a:srgbClr val="000000"/>
                </a:solidFill>
                <a:latin typeface="Glacial Indifference"/>
                <a:ea typeface="Glacial Indifference"/>
                <a:cs typeface="Glacial Indifference"/>
                <a:sym typeface="Glacial Indifference"/>
              </a:rPr>
              <a:t>rives new columns from existing ones to uncover predictive patterns. Enhances model performance by leveraging relationships in raw data.</a:t>
            </a:r>
          </a:p>
          <a:p>
            <a:pPr algn="l">
              <a:lnSpc>
                <a:spcPts val="4479"/>
              </a:lnSpc>
              <a:spcBef>
                <a:spcPct val="0"/>
              </a:spcBef>
            </a:pPr>
          </a:p>
        </p:txBody>
      </p:sp>
      <p:grpSp>
        <p:nvGrpSpPr>
          <p:cNvPr name="Group 13" id="13"/>
          <p:cNvGrpSpPr/>
          <p:nvPr/>
        </p:nvGrpSpPr>
        <p:grpSpPr>
          <a:xfrm rot="0">
            <a:off x="3244072" y="5218869"/>
            <a:ext cx="842787" cy="84278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15" id="15"/>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03</a:t>
              </a:r>
            </a:p>
          </p:txBody>
        </p:sp>
      </p:grpSp>
      <p:grpSp>
        <p:nvGrpSpPr>
          <p:cNvPr name="Group 16" id="16"/>
          <p:cNvGrpSpPr/>
          <p:nvPr/>
        </p:nvGrpSpPr>
        <p:grpSpPr>
          <a:xfrm rot="0">
            <a:off x="10004577" y="5218869"/>
            <a:ext cx="842787" cy="842787"/>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18" id="18"/>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04</a:t>
              </a:r>
            </a:p>
          </p:txBody>
        </p:sp>
      </p:grpSp>
      <p:grpSp>
        <p:nvGrpSpPr>
          <p:cNvPr name="Group 19" id="19"/>
          <p:cNvGrpSpPr/>
          <p:nvPr/>
        </p:nvGrpSpPr>
        <p:grpSpPr>
          <a:xfrm rot="0">
            <a:off x="3244072" y="6895297"/>
            <a:ext cx="842787" cy="842787"/>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21" id="21"/>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05</a:t>
              </a:r>
            </a:p>
          </p:txBody>
        </p:sp>
      </p:grpSp>
      <p:sp>
        <p:nvSpPr>
          <p:cNvPr name="TextBox 22" id="22"/>
          <p:cNvSpPr txBox="true"/>
          <p:nvPr/>
        </p:nvSpPr>
        <p:spPr>
          <a:xfrm rot="0">
            <a:off x="11092781" y="5278948"/>
            <a:ext cx="6003429" cy="646430"/>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Glacial Indifference"/>
                <a:ea typeface="Glacial Indifference"/>
                <a:cs typeface="Glacial Indifference"/>
                <a:sym typeface="Glacial Indifference"/>
              </a:rPr>
              <a:t>Native Categorical Handling </a:t>
            </a:r>
          </a:p>
        </p:txBody>
      </p:sp>
      <p:sp>
        <p:nvSpPr>
          <p:cNvPr name="TextBox 23" id="23"/>
          <p:cNvSpPr txBox="true"/>
          <p:nvPr/>
        </p:nvSpPr>
        <p:spPr>
          <a:xfrm rot="0">
            <a:off x="4115434" y="3868549"/>
            <a:ext cx="4251871" cy="646430"/>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Glacial Indifference"/>
                <a:ea typeface="Glacial Indifference"/>
                <a:cs typeface="Glacial Indifference"/>
                <a:sym typeface="Glacial Indifference"/>
              </a:rPr>
              <a:t>Progress Metrics </a:t>
            </a:r>
          </a:p>
        </p:txBody>
      </p:sp>
      <p:sp>
        <p:nvSpPr>
          <p:cNvPr name="TextBox 24" id="24"/>
          <p:cNvSpPr txBox="true"/>
          <p:nvPr/>
        </p:nvSpPr>
        <p:spPr>
          <a:xfrm rot="0">
            <a:off x="11028339" y="3868549"/>
            <a:ext cx="3782913" cy="646430"/>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Glacial Indifference"/>
                <a:ea typeface="Glacial Indifference"/>
                <a:cs typeface="Glacial Indifference"/>
                <a:sym typeface="Glacial Indifference"/>
              </a:rPr>
              <a:t>Composite Scores</a:t>
            </a:r>
          </a:p>
        </p:txBody>
      </p:sp>
      <p:sp>
        <p:nvSpPr>
          <p:cNvPr name="TextBox 25" id="25"/>
          <p:cNvSpPr txBox="true"/>
          <p:nvPr/>
        </p:nvSpPr>
        <p:spPr>
          <a:xfrm rot="0">
            <a:off x="4362488" y="5278948"/>
            <a:ext cx="3911798" cy="646430"/>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Glacial Indifference"/>
                <a:ea typeface="Glacial Indifference"/>
                <a:cs typeface="Glacial Indifference"/>
                <a:sym typeface="Glacial Indifference"/>
              </a:rPr>
              <a:t>Temporal Features </a:t>
            </a:r>
          </a:p>
        </p:txBody>
      </p:sp>
      <p:sp>
        <p:nvSpPr>
          <p:cNvPr name="TextBox 26" id="26"/>
          <p:cNvSpPr txBox="true"/>
          <p:nvPr/>
        </p:nvSpPr>
        <p:spPr>
          <a:xfrm rot="0">
            <a:off x="4298046" y="6950724"/>
            <a:ext cx="4350319" cy="655734"/>
          </a:xfrm>
          <a:prstGeom prst="rect">
            <a:avLst/>
          </a:prstGeom>
        </p:spPr>
        <p:txBody>
          <a:bodyPr anchor="t" rtlCol="false" tIns="0" lIns="0" bIns="0" rIns="0">
            <a:spAutoFit/>
          </a:bodyPr>
          <a:lstStyle/>
          <a:p>
            <a:pPr algn="l">
              <a:lnSpc>
                <a:spcPts val="5332"/>
              </a:lnSpc>
              <a:spcBef>
                <a:spcPct val="0"/>
              </a:spcBef>
            </a:pPr>
            <a:r>
              <a:rPr lang="en-US" sz="3808">
                <a:solidFill>
                  <a:srgbClr val="000000"/>
                </a:solidFill>
                <a:latin typeface="Glacial Indifference"/>
                <a:ea typeface="Glacial Indifference"/>
                <a:cs typeface="Glacial Indifference"/>
                <a:sym typeface="Glacial Indifference"/>
              </a:rPr>
              <a:t>Mismatch Indicators</a:t>
            </a:r>
          </a:p>
        </p:txBody>
      </p:sp>
    </p:spTree>
  </p:cSld>
  <p:clrMapOvr>
    <a:masterClrMapping/>
  </p:clrMapOvr>
  <p:transition spd="slow">
    <p:push dir="l"/>
  </p:transition>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46</a:t>
            </a:r>
          </a:p>
        </p:txBody>
      </p:sp>
      <p:sp>
        <p:nvSpPr>
          <p:cNvPr name="Freeform 3" id="3"/>
          <p:cNvSpPr/>
          <p:nvPr/>
        </p:nvSpPr>
        <p:spPr>
          <a:xfrm flipH="false" flipV="true" rot="0">
            <a:off x="-1610445" y="7778948"/>
            <a:ext cx="5703543" cy="4490244"/>
          </a:xfrm>
          <a:custGeom>
            <a:avLst/>
            <a:gdLst/>
            <a:ahLst/>
            <a:cxnLst/>
            <a:rect r="r" b="b" t="t" l="l"/>
            <a:pathLst>
              <a:path h="4490244" w="5703543">
                <a:moveTo>
                  <a:pt x="0" y="4490244"/>
                </a:moveTo>
                <a:lnTo>
                  <a:pt x="5703543" y="4490244"/>
                </a:lnTo>
                <a:lnTo>
                  <a:pt x="5703543" y="0"/>
                </a:lnTo>
                <a:lnTo>
                  <a:pt x="0" y="0"/>
                </a:lnTo>
                <a:lnTo>
                  <a:pt x="0" y="449024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587794" y="6483050"/>
            <a:ext cx="3700206" cy="3803950"/>
          </a:xfrm>
          <a:custGeom>
            <a:avLst/>
            <a:gdLst/>
            <a:ahLst/>
            <a:cxnLst/>
            <a:rect r="r" b="b" t="t" l="l"/>
            <a:pathLst>
              <a:path h="3803950" w="3700206">
                <a:moveTo>
                  <a:pt x="0" y="0"/>
                </a:moveTo>
                <a:lnTo>
                  <a:pt x="3700206" y="0"/>
                </a:lnTo>
                <a:lnTo>
                  <a:pt x="3700206" y="3803950"/>
                </a:lnTo>
                <a:lnTo>
                  <a:pt x="0" y="38039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786379" y="192822"/>
            <a:ext cx="12715243" cy="1226820"/>
          </a:xfrm>
          <a:prstGeom prst="rect">
            <a:avLst/>
          </a:prstGeom>
        </p:spPr>
        <p:txBody>
          <a:bodyPr anchor="t" rtlCol="false" tIns="0" lIns="0" bIns="0" rIns="0">
            <a:spAutoFit/>
          </a:bodyPr>
          <a:lstStyle/>
          <a:p>
            <a:pPr algn="ctr" marL="0" indent="0" lvl="0">
              <a:lnSpc>
                <a:spcPts val="10080"/>
              </a:lnSpc>
              <a:spcBef>
                <a:spcPct val="0"/>
              </a:spcBef>
            </a:pPr>
            <a:r>
              <a:rPr lang="en-US" b="true" sz="7200" i="true">
                <a:solidFill>
                  <a:srgbClr val="000000"/>
                </a:solidFill>
                <a:latin typeface="Cormorant Garamond Bold Italics"/>
                <a:ea typeface="Cormorant Garamond Bold Italics"/>
                <a:cs typeface="Cormorant Garamond Bold Italics"/>
                <a:sym typeface="Cormorant Garamond Bold Italics"/>
              </a:rPr>
              <a:t>Model selection</a:t>
            </a:r>
          </a:p>
        </p:txBody>
      </p:sp>
      <p:sp>
        <p:nvSpPr>
          <p:cNvPr name="TextBox 6" id="6"/>
          <p:cNvSpPr txBox="true"/>
          <p:nvPr/>
        </p:nvSpPr>
        <p:spPr>
          <a:xfrm rot="0">
            <a:off x="981206" y="1908403"/>
            <a:ext cx="17306794" cy="7432686"/>
          </a:xfrm>
          <a:prstGeom prst="rect">
            <a:avLst/>
          </a:prstGeom>
        </p:spPr>
        <p:txBody>
          <a:bodyPr anchor="t" rtlCol="false" tIns="0" lIns="0" bIns="0" rIns="0">
            <a:spAutoFit/>
          </a:bodyPr>
          <a:lstStyle/>
          <a:p>
            <a:pPr algn="l">
              <a:lnSpc>
                <a:spcPts val="3499"/>
              </a:lnSpc>
            </a:pPr>
            <a:r>
              <a:rPr lang="en-US" sz="2499" b="true">
                <a:solidFill>
                  <a:srgbClr val="000000"/>
                </a:solidFill>
                <a:latin typeface="Glacial Indifference Bold"/>
                <a:ea typeface="Glacial Indifference Bold"/>
                <a:cs typeface="Glacial Indifference Bold"/>
                <a:sym typeface="Glacial Indifference Bold"/>
              </a:rPr>
              <a:t>CatBoost:</a:t>
            </a:r>
            <a:r>
              <a:rPr lang="en-US" sz="2499">
                <a:solidFill>
                  <a:srgbClr val="000000"/>
                </a:solidFill>
                <a:latin typeface="Glacial Indifference"/>
                <a:ea typeface="Glacial Indifference"/>
                <a:cs typeface="Glacial Indifference"/>
                <a:sym typeface="Glacial Indifference"/>
              </a:rPr>
              <a:t> A Gradient Boosting Algorithm</a:t>
            </a:r>
          </a:p>
          <a:p>
            <a:pPr algn="l">
              <a:lnSpc>
                <a:spcPts val="3499"/>
              </a:lnSpc>
              <a:spcBef>
                <a:spcPct val="0"/>
              </a:spcBef>
            </a:pPr>
            <a:r>
              <a:rPr lang="en-US" sz="2499">
                <a:solidFill>
                  <a:srgbClr val="000000"/>
                </a:solidFill>
                <a:latin typeface="Glacial Indifference"/>
                <a:ea typeface="Glacial Indifference"/>
                <a:cs typeface="Glacial Indifference"/>
                <a:sym typeface="Glacial Indifference"/>
              </a:rPr>
              <a:t>CatBoost is a powerful, fast, and highly efficient gradient boosting algorithm developed by </a:t>
            </a:r>
            <a:r>
              <a:rPr lang="en-US" sz="2499">
                <a:solidFill>
                  <a:srgbClr val="000000"/>
                </a:solidFill>
                <a:latin typeface="Glacial Indifference"/>
                <a:ea typeface="Glacial Indifference"/>
                <a:cs typeface="Glacial Indifference"/>
                <a:sym typeface="Glacial Indifference"/>
              </a:rPr>
              <a:t>Yandex. It handles both numerical and categorical data seamlessly and performs well on structured datasets.</a:t>
            </a:r>
          </a:p>
          <a:p>
            <a:pPr algn="l">
              <a:lnSpc>
                <a:spcPts val="3499"/>
              </a:lnSpc>
              <a:spcBef>
                <a:spcPct val="0"/>
              </a:spcBef>
            </a:pPr>
            <a:r>
              <a:rPr lang="en-US" b="true" sz="2499">
                <a:solidFill>
                  <a:srgbClr val="000000"/>
                </a:solidFill>
                <a:latin typeface="Glacial Indifference Bold"/>
                <a:ea typeface="Glacial Indifference Bold"/>
                <a:cs typeface="Glacial Indifference Bold"/>
                <a:sym typeface="Glacial Indifference Bold"/>
              </a:rPr>
              <a:t>Key Features:</a:t>
            </a:r>
          </a:p>
          <a:p>
            <a:pPr algn="l" marL="539654" indent="-269827" lvl="1">
              <a:lnSpc>
                <a:spcPts val="3499"/>
              </a:lnSpc>
              <a:spcBef>
                <a:spcPct val="0"/>
              </a:spcBef>
              <a:buFont typeface="Arial"/>
              <a:buChar char="•"/>
            </a:pPr>
            <a:r>
              <a:rPr lang="en-US" sz="2499">
                <a:solidFill>
                  <a:srgbClr val="000000"/>
                </a:solidFill>
                <a:latin typeface="Glacial Indifference"/>
                <a:ea typeface="Glacial Indifference"/>
                <a:cs typeface="Glacial Indifference"/>
                <a:sym typeface="Glacial Indifference"/>
              </a:rPr>
              <a:t>Efficient Handling of Categorical Features</a:t>
            </a:r>
          </a:p>
          <a:p>
            <a:pPr algn="l" marL="539654" indent="-269827" lvl="1">
              <a:lnSpc>
                <a:spcPts val="3499"/>
              </a:lnSpc>
              <a:spcBef>
                <a:spcPct val="0"/>
              </a:spcBef>
              <a:buFont typeface="Arial"/>
              <a:buChar char="•"/>
            </a:pPr>
            <a:r>
              <a:rPr lang="en-US" sz="2499">
                <a:solidFill>
                  <a:srgbClr val="000000"/>
                </a:solidFill>
                <a:latin typeface="Glacial Indifference"/>
                <a:ea typeface="Glacial Indifference"/>
                <a:cs typeface="Glacial Indifference"/>
                <a:sym typeface="Glacial Indifference"/>
              </a:rPr>
              <a:t> Automatically processes categorical data without the need for extensive encoding.</a:t>
            </a:r>
          </a:p>
          <a:p>
            <a:pPr algn="l" marL="539654" indent="-269827" lvl="1">
              <a:lnSpc>
                <a:spcPts val="3499"/>
              </a:lnSpc>
              <a:spcBef>
                <a:spcPct val="0"/>
              </a:spcBef>
              <a:buFont typeface="Arial"/>
              <a:buChar char="•"/>
            </a:pPr>
            <a:r>
              <a:rPr lang="en-US" sz="2499">
                <a:solidFill>
                  <a:srgbClr val="000000"/>
                </a:solidFill>
                <a:latin typeface="Glacial Indifference"/>
                <a:ea typeface="Glacial Indifference"/>
                <a:cs typeface="Glacial Indifference"/>
                <a:sym typeface="Glacial Indifference"/>
              </a:rPr>
              <a:t>Minimal Data Preprocessing</a:t>
            </a:r>
          </a:p>
          <a:p>
            <a:pPr algn="l" marL="539654" indent="-269827" lvl="1">
              <a:lnSpc>
                <a:spcPts val="3499"/>
              </a:lnSpc>
              <a:spcBef>
                <a:spcPct val="0"/>
              </a:spcBef>
              <a:buFont typeface="Arial"/>
              <a:buChar char="•"/>
            </a:pPr>
            <a:r>
              <a:rPr lang="en-US" sz="2499">
                <a:solidFill>
                  <a:srgbClr val="000000"/>
                </a:solidFill>
                <a:latin typeface="Glacial Indifference"/>
                <a:ea typeface="Glacial Indifference"/>
                <a:cs typeface="Glacial Indifference"/>
                <a:sym typeface="Glacial Indifference"/>
              </a:rPr>
              <a:t> Requires less feature engineering compared to other models.</a:t>
            </a:r>
          </a:p>
          <a:p>
            <a:pPr algn="l" marL="539654" indent="-269827" lvl="1">
              <a:lnSpc>
                <a:spcPts val="3499"/>
              </a:lnSpc>
              <a:spcBef>
                <a:spcPct val="0"/>
              </a:spcBef>
              <a:buFont typeface="Arial"/>
              <a:buChar char="•"/>
            </a:pPr>
            <a:r>
              <a:rPr lang="en-US" sz="2499">
                <a:solidFill>
                  <a:srgbClr val="000000"/>
                </a:solidFill>
                <a:latin typeface="Glacial Indifference"/>
                <a:ea typeface="Glacial Indifference"/>
                <a:cs typeface="Glacial Indifference"/>
                <a:sym typeface="Glacial Indifference"/>
              </a:rPr>
              <a:t>High Accuracy</a:t>
            </a:r>
          </a:p>
          <a:p>
            <a:pPr algn="l" marL="539654" indent="-269827" lvl="1">
              <a:lnSpc>
                <a:spcPts val="3499"/>
              </a:lnSpc>
              <a:spcBef>
                <a:spcPct val="0"/>
              </a:spcBef>
              <a:buFont typeface="Arial"/>
              <a:buChar char="•"/>
            </a:pPr>
            <a:r>
              <a:rPr lang="en-US" sz="2499">
                <a:solidFill>
                  <a:srgbClr val="000000"/>
                </a:solidFill>
                <a:latin typeface="Glacial Indifference"/>
                <a:ea typeface="Glacial Indifference"/>
                <a:cs typeface="Glacial Indifference"/>
                <a:sym typeface="Glacial Indifference"/>
              </a:rPr>
              <a:t> Delivers strong performance on small to medium-sized datasets.</a:t>
            </a:r>
          </a:p>
          <a:p>
            <a:pPr algn="l" marL="539654" indent="-269827" lvl="1">
              <a:lnSpc>
                <a:spcPts val="3499"/>
              </a:lnSpc>
              <a:spcBef>
                <a:spcPct val="0"/>
              </a:spcBef>
              <a:buFont typeface="Arial"/>
              <a:buChar char="•"/>
            </a:pPr>
            <a:r>
              <a:rPr lang="en-US" sz="2499">
                <a:solidFill>
                  <a:srgbClr val="000000"/>
                </a:solidFill>
                <a:latin typeface="Glacial Indifference"/>
                <a:ea typeface="Glacial Indifference"/>
                <a:cs typeface="Glacial Indifference"/>
                <a:sym typeface="Glacial Indifference"/>
              </a:rPr>
              <a:t>Fast Training Speed</a:t>
            </a:r>
          </a:p>
          <a:p>
            <a:pPr algn="l" marL="539654" indent="-269827" lvl="1">
              <a:lnSpc>
                <a:spcPts val="3499"/>
              </a:lnSpc>
              <a:spcBef>
                <a:spcPct val="0"/>
              </a:spcBef>
              <a:buFont typeface="Arial"/>
              <a:buChar char="•"/>
            </a:pPr>
            <a:r>
              <a:rPr lang="en-US" sz="2499">
                <a:solidFill>
                  <a:srgbClr val="000000"/>
                </a:solidFill>
                <a:latin typeface="Glacial Indifference"/>
                <a:ea typeface="Glacial Indifference"/>
                <a:cs typeface="Glacial Indifference"/>
                <a:sym typeface="Glacial Indifference"/>
              </a:rPr>
              <a:t> Trains faster compared to deep learning models like BERT.</a:t>
            </a:r>
          </a:p>
          <a:p>
            <a:pPr algn="l" marL="539654" indent="-269827" lvl="1">
              <a:lnSpc>
                <a:spcPts val="3499"/>
              </a:lnSpc>
              <a:spcBef>
                <a:spcPct val="0"/>
              </a:spcBef>
              <a:buFont typeface="Arial"/>
              <a:buChar char="•"/>
            </a:pPr>
            <a:r>
              <a:rPr lang="en-US" sz="2499">
                <a:solidFill>
                  <a:srgbClr val="000000"/>
                </a:solidFill>
                <a:latin typeface="Glacial Indifference"/>
                <a:ea typeface="Glacial Indifference"/>
                <a:cs typeface="Glacial Indifference"/>
                <a:sym typeface="Glacial Indifference"/>
              </a:rPr>
              <a:t>Robust to Overfitting</a:t>
            </a:r>
          </a:p>
          <a:p>
            <a:pPr algn="l" marL="539654" indent="-269827" lvl="1">
              <a:lnSpc>
                <a:spcPts val="3499"/>
              </a:lnSpc>
              <a:spcBef>
                <a:spcPct val="0"/>
              </a:spcBef>
              <a:buFont typeface="Arial"/>
              <a:buChar char="•"/>
            </a:pPr>
            <a:r>
              <a:rPr lang="en-US" sz="2499">
                <a:solidFill>
                  <a:srgbClr val="000000"/>
                </a:solidFill>
                <a:latin typeface="Glacial Indifference"/>
                <a:ea typeface="Glacial Indifference"/>
                <a:cs typeface="Glacial Indifference"/>
                <a:sym typeface="Glacial Indifference"/>
              </a:rPr>
              <a:t> Regularization techniques ensure better generalization on unseen data.</a:t>
            </a:r>
          </a:p>
          <a:p>
            <a:pPr algn="l" marL="539654" indent="-269827" lvl="1">
              <a:lnSpc>
                <a:spcPts val="3499"/>
              </a:lnSpc>
              <a:spcBef>
                <a:spcPct val="0"/>
              </a:spcBef>
              <a:buFont typeface="Arial"/>
              <a:buChar char="•"/>
            </a:pPr>
            <a:r>
              <a:rPr lang="en-US" sz="2499">
                <a:solidFill>
                  <a:srgbClr val="000000"/>
                </a:solidFill>
                <a:latin typeface="Glacial Indifference"/>
                <a:ea typeface="Glacial Indifference"/>
                <a:cs typeface="Glacial Indifference"/>
                <a:sym typeface="Glacial Indifference"/>
              </a:rPr>
              <a:t>Works Well with Tabular Data</a:t>
            </a:r>
          </a:p>
          <a:p>
            <a:pPr algn="l" marL="539654" indent="-269827" lvl="1">
              <a:lnSpc>
                <a:spcPts val="3499"/>
              </a:lnSpc>
              <a:spcBef>
                <a:spcPct val="0"/>
              </a:spcBef>
              <a:buFont typeface="Arial"/>
              <a:buChar char="•"/>
            </a:pPr>
            <a:r>
              <a:rPr lang="en-US" sz="2499">
                <a:solidFill>
                  <a:srgbClr val="000000"/>
                </a:solidFill>
                <a:latin typeface="Glacial Indifference"/>
                <a:ea typeface="Glacial Indifference"/>
                <a:cs typeface="Glacial Indifference"/>
                <a:sym typeface="Glacial Indifference"/>
              </a:rPr>
              <a:t> Optimized for structured/tabular data, making it a great fit for classification tasks.</a:t>
            </a:r>
          </a:p>
          <a:p>
            <a:pPr algn="l">
              <a:lnSpc>
                <a:spcPts val="3499"/>
              </a:lnSpc>
              <a:spcBef>
                <a:spcPct val="0"/>
              </a:spcBef>
            </a:pPr>
          </a:p>
        </p:txBody>
      </p:sp>
      <p:sp>
        <p:nvSpPr>
          <p:cNvPr name="TextBox 7" id="7"/>
          <p:cNvSpPr txBox="true"/>
          <p:nvPr/>
        </p:nvSpPr>
        <p:spPr>
          <a:xfrm rot="0">
            <a:off x="8597751" y="1362492"/>
            <a:ext cx="1092498" cy="481330"/>
          </a:xfrm>
          <a:prstGeom prst="rect">
            <a:avLst/>
          </a:prstGeom>
        </p:spPr>
        <p:txBody>
          <a:bodyPr anchor="t" rtlCol="false" tIns="0" lIns="0" bIns="0" rIns="0">
            <a:spAutoFit/>
          </a:bodyPr>
          <a:lstStyle/>
          <a:p>
            <a:pPr algn="ctr">
              <a:lnSpc>
                <a:spcPts val="3920"/>
              </a:lnSpc>
              <a:spcBef>
                <a:spcPct val="0"/>
              </a:spcBef>
            </a:pPr>
            <a:r>
              <a:rPr lang="en-US" sz="2800">
                <a:solidFill>
                  <a:srgbClr val="000000"/>
                </a:solidFill>
                <a:latin typeface="Glacial Indifference"/>
                <a:ea typeface="Glacial Indifference"/>
                <a:cs typeface="Glacial Indifference"/>
                <a:sym typeface="Glacial Indifference"/>
              </a:rPr>
              <a:t>Hashim</a:t>
            </a:r>
          </a:p>
        </p:txBody>
      </p:sp>
    </p:spTree>
  </p:cSld>
  <p:clrMapOvr>
    <a:masterClrMapping/>
  </p:clrMapOvr>
  <p:transition spd="slow">
    <p:push dir="l"/>
  </p:transition>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47</a:t>
            </a:r>
          </a:p>
        </p:txBody>
      </p:sp>
      <p:sp>
        <p:nvSpPr>
          <p:cNvPr name="Freeform 3" id="3"/>
          <p:cNvSpPr/>
          <p:nvPr/>
        </p:nvSpPr>
        <p:spPr>
          <a:xfrm flipH="false" flipV="true" rot="0">
            <a:off x="0" y="5796756"/>
            <a:ext cx="5703543" cy="4490244"/>
          </a:xfrm>
          <a:custGeom>
            <a:avLst/>
            <a:gdLst/>
            <a:ahLst/>
            <a:cxnLst/>
            <a:rect r="r" b="b" t="t" l="l"/>
            <a:pathLst>
              <a:path h="4490244" w="5703543">
                <a:moveTo>
                  <a:pt x="0" y="4490244"/>
                </a:moveTo>
                <a:lnTo>
                  <a:pt x="5703543" y="4490244"/>
                </a:lnTo>
                <a:lnTo>
                  <a:pt x="5703543" y="0"/>
                </a:lnTo>
                <a:lnTo>
                  <a:pt x="0" y="0"/>
                </a:lnTo>
                <a:lnTo>
                  <a:pt x="0" y="449024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587794" y="6483050"/>
            <a:ext cx="3700206" cy="3803950"/>
          </a:xfrm>
          <a:custGeom>
            <a:avLst/>
            <a:gdLst/>
            <a:ahLst/>
            <a:cxnLst/>
            <a:rect r="r" b="b" t="t" l="l"/>
            <a:pathLst>
              <a:path h="3803950" w="3700206">
                <a:moveTo>
                  <a:pt x="0" y="0"/>
                </a:moveTo>
                <a:lnTo>
                  <a:pt x="3700206" y="0"/>
                </a:lnTo>
                <a:lnTo>
                  <a:pt x="3700206" y="3803950"/>
                </a:lnTo>
                <a:lnTo>
                  <a:pt x="0" y="38039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851762" y="678460"/>
            <a:ext cx="12715243" cy="1226820"/>
          </a:xfrm>
          <a:prstGeom prst="rect">
            <a:avLst/>
          </a:prstGeom>
        </p:spPr>
        <p:txBody>
          <a:bodyPr anchor="t" rtlCol="false" tIns="0" lIns="0" bIns="0" rIns="0">
            <a:spAutoFit/>
          </a:bodyPr>
          <a:lstStyle/>
          <a:p>
            <a:pPr algn="ctr" marL="0" indent="0" lvl="0">
              <a:lnSpc>
                <a:spcPts val="10080"/>
              </a:lnSpc>
              <a:spcBef>
                <a:spcPct val="0"/>
              </a:spcBef>
            </a:pPr>
            <a:r>
              <a:rPr lang="en-US" b="true" sz="7200" i="true">
                <a:solidFill>
                  <a:srgbClr val="000000"/>
                </a:solidFill>
                <a:latin typeface="Cormorant Garamond Bold Italics"/>
                <a:ea typeface="Cormorant Garamond Bold Italics"/>
                <a:cs typeface="Cormorant Garamond Bold Italics"/>
                <a:sym typeface="Cormorant Garamond Bold Italics"/>
              </a:rPr>
              <a:t>Model Training and Testing</a:t>
            </a:r>
          </a:p>
        </p:txBody>
      </p:sp>
      <p:grpSp>
        <p:nvGrpSpPr>
          <p:cNvPr name="Group 6" id="6"/>
          <p:cNvGrpSpPr/>
          <p:nvPr/>
        </p:nvGrpSpPr>
        <p:grpSpPr>
          <a:xfrm rot="0">
            <a:off x="2786379" y="3029301"/>
            <a:ext cx="842787" cy="84278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01</a:t>
              </a:r>
            </a:p>
          </p:txBody>
        </p:sp>
      </p:grpSp>
      <p:grpSp>
        <p:nvGrpSpPr>
          <p:cNvPr name="Group 9" id="9"/>
          <p:cNvGrpSpPr/>
          <p:nvPr/>
        </p:nvGrpSpPr>
        <p:grpSpPr>
          <a:xfrm rot="0">
            <a:off x="2785245" y="4450573"/>
            <a:ext cx="842787" cy="84278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02</a:t>
              </a:r>
            </a:p>
          </p:txBody>
        </p:sp>
      </p:grpSp>
      <p:grpSp>
        <p:nvGrpSpPr>
          <p:cNvPr name="Group 12" id="12"/>
          <p:cNvGrpSpPr/>
          <p:nvPr/>
        </p:nvGrpSpPr>
        <p:grpSpPr>
          <a:xfrm rot="0">
            <a:off x="2786379" y="5955276"/>
            <a:ext cx="842787" cy="84278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03</a:t>
              </a:r>
            </a:p>
          </p:txBody>
        </p:sp>
      </p:grpSp>
      <p:grpSp>
        <p:nvGrpSpPr>
          <p:cNvPr name="Group 15" id="15"/>
          <p:cNvGrpSpPr/>
          <p:nvPr/>
        </p:nvGrpSpPr>
        <p:grpSpPr>
          <a:xfrm rot="0">
            <a:off x="9559585" y="3181630"/>
            <a:ext cx="842787" cy="84278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17" id="17"/>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04</a:t>
              </a:r>
            </a:p>
          </p:txBody>
        </p:sp>
      </p:grpSp>
      <p:grpSp>
        <p:nvGrpSpPr>
          <p:cNvPr name="Group 18" id="18"/>
          <p:cNvGrpSpPr/>
          <p:nvPr/>
        </p:nvGrpSpPr>
        <p:grpSpPr>
          <a:xfrm rot="0">
            <a:off x="9559585" y="4491038"/>
            <a:ext cx="842787" cy="84278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05</a:t>
              </a:r>
            </a:p>
          </p:txBody>
        </p:sp>
      </p:grpSp>
      <p:sp>
        <p:nvSpPr>
          <p:cNvPr name="TextBox 21" id="21"/>
          <p:cNvSpPr txBox="true"/>
          <p:nvPr/>
        </p:nvSpPr>
        <p:spPr>
          <a:xfrm rot="0">
            <a:off x="3837582" y="3164945"/>
            <a:ext cx="4955083" cy="1661795"/>
          </a:xfrm>
          <a:prstGeom prst="rect">
            <a:avLst/>
          </a:prstGeom>
        </p:spPr>
        <p:txBody>
          <a:bodyPr anchor="t" rtlCol="false" tIns="0" lIns="0" bIns="0" rIns="0">
            <a:spAutoFit/>
          </a:bodyPr>
          <a:lstStyle/>
          <a:p>
            <a:pPr algn="l">
              <a:lnSpc>
                <a:spcPts val="4480"/>
              </a:lnSpc>
            </a:pPr>
            <a:r>
              <a:rPr lang="en-US" sz="3200">
                <a:solidFill>
                  <a:srgbClr val="000000"/>
                </a:solidFill>
                <a:latin typeface="Glacial Indifference"/>
                <a:ea typeface="Glacial Indifference"/>
                <a:cs typeface="Glacial Indifference"/>
                <a:sym typeface="Glacial Indifference"/>
              </a:rPr>
              <a:t>Wrote Code for CatBoost Model</a:t>
            </a:r>
          </a:p>
          <a:p>
            <a:pPr algn="l">
              <a:lnSpc>
                <a:spcPts val="4480"/>
              </a:lnSpc>
            </a:pPr>
          </a:p>
        </p:txBody>
      </p:sp>
      <p:sp>
        <p:nvSpPr>
          <p:cNvPr name="TextBox 22" id="22"/>
          <p:cNvSpPr txBox="true"/>
          <p:nvPr/>
        </p:nvSpPr>
        <p:spPr>
          <a:xfrm rot="0">
            <a:off x="3837582" y="4433888"/>
            <a:ext cx="4955083" cy="1661795"/>
          </a:xfrm>
          <a:prstGeom prst="rect">
            <a:avLst/>
          </a:prstGeom>
        </p:spPr>
        <p:txBody>
          <a:bodyPr anchor="t" rtlCol="false" tIns="0" lIns="0" bIns="0" rIns="0">
            <a:spAutoFit/>
          </a:bodyPr>
          <a:lstStyle/>
          <a:p>
            <a:pPr algn="l">
              <a:lnSpc>
                <a:spcPts val="4480"/>
              </a:lnSpc>
            </a:pPr>
            <a:r>
              <a:rPr lang="en-US" sz="3200">
                <a:solidFill>
                  <a:srgbClr val="000000"/>
                </a:solidFill>
                <a:latin typeface="Glacial Indifference"/>
                <a:ea typeface="Glacial Indifference"/>
                <a:cs typeface="Glacial Indifference"/>
                <a:sym typeface="Glacial Indifference"/>
              </a:rPr>
              <a:t>Split Data with Stratification</a:t>
            </a:r>
          </a:p>
          <a:p>
            <a:pPr algn="l">
              <a:lnSpc>
                <a:spcPts val="4480"/>
              </a:lnSpc>
            </a:pPr>
          </a:p>
        </p:txBody>
      </p:sp>
      <p:sp>
        <p:nvSpPr>
          <p:cNvPr name="TextBox 23" id="23"/>
          <p:cNvSpPr txBox="true"/>
          <p:nvPr/>
        </p:nvSpPr>
        <p:spPr>
          <a:xfrm rot="0">
            <a:off x="3837582" y="5739606"/>
            <a:ext cx="4955083" cy="1661795"/>
          </a:xfrm>
          <a:prstGeom prst="rect">
            <a:avLst/>
          </a:prstGeom>
        </p:spPr>
        <p:txBody>
          <a:bodyPr anchor="t" rtlCol="false" tIns="0" lIns="0" bIns="0" rIns="0">
            <a:spAutoFit/>
          </a:bodyPr>
          <a:lstStyle/>
          <a:p>
            <a:pPr algn="l">
              <a:lnSpc>
                <a:spcPts val="4480"/>
              </a:lnSpc>
            </a:pPr>
            <a:r>
              <a:rPr lang="en-US" sz="3200">
                <a:solidFill>
                  <a:srgbClr val="000000"/>
                </a:solidFill>
                <a:latin typeface="Glacial Indifference"/>
                <a:ea typeface="Glacial Indifference"/>
                <a:cs typeface="Glacial Indifference"/>
                <a:sym typeface="Glacial Indifference"/>
              </a:rPr>
              <a:t>Trained the Model with Parameters</a:t>
            </a:r>
          </a:p>
          <a:p>
            <a:pPr algn="l">
              <a:lnSpc>
                <a:spcPts val="4480"/>
              </a:lnSpc>
            </a:pPr>
          </a:p>
        </p:txBody>
      </p:sp>
      <p:sp>
        <p:nvSpPr>
          <p:cNvPr name="TextBox 24" id="24"/>
          <p:cNvSpPr txBox="true"/>
          <p:nvPr/>
        </p:nvSpPr>
        <p:spPr>
          <a:xfrm rot="0">
            <a:off x="10611922" y="3124480"/>
            <a:ext cx="4955083" cy="1661795"/>
          </a:xfrm>
          <a:prstGeom prst="rect">
            <a:avLst/>
          </a:prstGeom>
        </p:spPr>
        <p:txBody>
          <a:bodyPr anchor="t" rtlCol="false" tIns="0" lIns="0" bIns="0" rIns="0">
            <a:spAutoFit/>
          </a:bodyPr>
          <a:lstStyle/>
          <a:p>
            <a:pPr algn="l">
              <a:lnSpc>
                <a:spcPts val="4480"/>
              </a:lnSpc>
            </a:pPr>
            <a:r>
              <a:rPr lang="en-US" sz="3200">
                <a:solidFill>
                  <a:srgbClr val="000000"/>
                </a:solidFill>
                <a:latin typeface="Glacial Indifference"/>
                <a:ea typeface="Glacial Indifference"/>
                <a:cs typeface="Glacial Indifference"/>
                <a:sym typeface="Glacial Indifference"/>
              </a:rPr>
              <a:t>Processed Categorical Features</a:t>
            </a:r>
          </a:p>
          <a:p>
            <a:pPr algn="l">
              <a:lnSpc>
                <a:spcPts val="4480"/>
              </a:lnSpc>
            </a:pPr>
          </a:p>
        </p:txBody>
      </p:sp>
      <p:sp>
        <p:nvSpPr>
          <p:cNvPr name="TextBox 25" id="25"/>
          <p:cNvSpPr txBox="true"/>
          <p:nvPr/>
        </p:nvSpPr>
        <p:spPr>
          <a:xfrm rot="0">
            <a:off x="10546539" y="4433888"/>
            <a:ext cx="4955083" cy="1099820"/>
          </a:xfrm>
          <a:prstGeom prst="rect">
            <a:avLst/>
          </a:prstGeom>
        </p:spPr>
        <p:txBody>
          <a:bodyPr anchor="t" rtlCol="false" tIns="0" lIns="0" bIns="0" rIns="0">
            <a:spAutoFit/>
          </a:bodyPr>
          <a:lstStyle/>
          <a:p>
            <a:pPr algn="l">
              <a:lnSpc>
                <a:spcPts val="4480"/>
              </a:lnSpc>
            </a:pPr>
            <a:r>
              <a:rPr lang="en-US" sz="3200">
                <a:solidFill>
                  <a:srgbClr val="000000"/>
                </a:solidFill>
                <a:latin typeface="Glacial Indifference"/>
                <a:ea typeface="Glacial Indifference"/>
                <a:cs typeface="Glacial Indifference"/>
                <a:sym typeface="Glacial Indifference"/>
              </a:rPr>
              <a:t>Achieved High Accuracy</a:t>
            </a:r>
          </a:p>
          <a:p>
            <a:pPr algn="l">
              <a:lnSpc>
                <a:spcPts val="4480"/>
              </a:lnSpc>
            </a:pPr>
          </a:p>
        </p:txBody>
      </p:sp>
      <p:sp>
        <p:nvSpPr>
          <p:cNvPr name="TextBox 26" id="26"/>
          <p:cNvSpPr txBox="true"/>
          <p:nvPr/>
        </p:nvSpPr>
        <p:spPr>
          <a:xfrm rot="0">
            <a:off x="8470999" y="2233575"/>
            <a:ext cx="1346002" cy="481330"/>
          </a:xfrm>
          <a:prstGeom prst="rect">
            <a:avLst/>
          </a:prstGeom>
        </p:spPr>
        <p:txBody>
          <a:bodyPr anchor="t" rtlCol="false" tIns="0" lIns="0" bIns="0" rIns="0">
            <a:spAutoFit/>
          </a:bodyPr>
          <a:lstStyle/>
          <a:p>
            <a:pPr algn="ctr">
              <a:lnSpc>
                <a:spcPts val="3920"/>
              </a:lnSpc>
              <a:spcBef>
                <a:spcPct val="0"/>
              </a:spcBef>
            </a:pPr>
            <a:r>
              <a:rPr lang="en-US" sz="2800">
                <a:solidFill>
                  <a:srgbClr val="000000"/>
                </a:solidFill>
                <a:latin typeface="Glacial Indifference"/>
                <a:ea typeface="Glacial Indifference"/>
                <a:cs typeface="Glacial Indifference"/>
                <a:sym typeface="Glacial Indifference"/>
              </a:rPr>
              <a:t>Abdullah</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sp>
        <p:nvSpPr>
          <p:cNvPr name="Freeform 3" id="3"/>
          <p:cNvSpPr/>
          <p:nvPr/>
        </p:nvSpPr>
        <p:spPr>
          <a:xfrm flipH="true" flipV="false" rot="0">
            <a:off x="13809790" y="0"/>
            <a:ext cx="4478210" cy="3525572"/>
          </a:xfrm>
          <a:custGeom>
            <a:avLst/>
            <a:gdLst/>
            <a:ahLst/>
            <a:cxnLst/>
            <a:rect r="r" b="b" t="t" l="l"/>
            <a:pathLst>
              <a:path h="3525572" w="4478210">
                <a:moveTo>
                  <a:pt x="4478210" y="0"/>
                </a:moveTo>
                <a:lnTo>
                  <a:pt x="0" y="0"/>
                </a:lnTo>
                <a:lnTo>
                  <a:pt x="0" y="3525572"/>
                </a:lnTo>
                <a:lnTo>
                  <a:pt x="4478210" y="3525572"/>
                </a:lnTo>
                <a:lnTo>
                  <a:pt x="447821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3809790" y="5826116"/>
            <a:ext cx="4478210" cy="4478210"/>
          </a:xfrm>
          <a:custGeom>
            <a:avLst/>
            <a:gdLst/>
            <a:ahLst/>
            <a:cxnLst/>
            <a:rect r="r" b="b" t="t" l="l"/>
            <a:pathLst>
              <a:path h="4478210" w="4478210">
                <a:moveTo>
                  <a:pt x="4478210" y="0"/>
                </a:moveTo>
                <a:lnTo>
                  <a:pt x="0" y="0"/>
                </a:lnTo>
                <a:lnTo>
                  <a:pt x="0" y="4478210"/>
                </a:lnTo>
                <a:lnTo>
                  <a:pt x="4478210" y="4478210"/>
                </a:lnTo>
                <a:lnTo>
                  <a:pt x="447821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2697696" y="6339598"/>
            <a:ext cx="10368096" cy="537802"/>
          </a:xfrm>
          <a:prstGeom prst="rect">
            <a:avLst/>
          </a:prstGeom>
        </p:spPr>
        <p:txBody>
          <a:bodyPr anchor="t" rtlCol="false" tIns="0" lIns="0" bIns="0" rIns="0">
            <a:spAutoFit/>
          </a:bodyPr>
          <a:lstStyle/>
          <a:p>
            <a:pPr algn="l" marL="0" indent="0" lvl="0">
              <a:lnSpc>
                <a:spcPts val="4480"/>
              </a:lnSpc>
              <a:spcBef>
                <a:spcPct val="0"/>
              </a:spcBef>
            </a:pPr>
            <a:r>
              <a:rPr lang="en-US" sz="3200">
                <a:solidFill>
                  <a:srgbClr val="000000"/>
                </a:solidFill>
                <a:latin typeface="Glacial Indifference"/>
                <a:ea typeface="Glacial Indifference"/>
                <a:cs typeface="Glacial Indifference"/>
                <a:sym typeface="Glacial Indifference"/>
              </a:rPr>
              <a:t>25 April, 2025</a:t>
            </a:r>
          </a:p>
        </p:txBody>
      </p:sp>
      <p:sp>
        <p:nvSpPr>
          <p:cNvPr name="AutoShape 6" id="6"/>
          <p:cNvSpPr/>
          <p:nvPr/>
        </p:nvSpPr>
        <p:spPr>
          <a:xfrm flipH="true">
            <a:off x="1925123" y="2221779"/>
            <a:ext cx="0" cy="5843443"/>
          </a:xfrm>
          <a:prstGeom prst="line">
            <a:avLst/>
          </a:prstGeom>
          <a:ln cap="flat" w="57150">
            <a:solidFill>
              <a:srgbClr val="2D3880"/>
            </a:solidFill>
            <a:prstDash val="solid"/>
            <a:headEnd type="none" len="sm" w="sm"/>
            <a:tailEnd type="none" len="sm" w="sm"/>
          </a:ln>
        </p:spPr>
      </p:sp>
      <p:sp>
        <p:nvSpPr>
          <p:cNvPr name="TextBox 7" id="7"/>
          <p:cNvSpPr txBox="true"/>
          <p:nvPr/>
        </p:nvSpPr>
        <p:spPr>
          <a:xfrm rot="0">
            <a:off x="2697696" y="7339771"/>
            <a:ext cx="3466189" cy="537845"/>
          </a:xfrm>
          <a:prstGeom prst="rect">
            <a:avLst/>
          </a:prstGeom>
        </p:spPr>
        <p:txBody>
          <a:bodyPr anchor="t" rtlCol="false" tIns="0" lIns="0" bIns="0" rIns="0">
            <a:spAutoFit/>
          </a:bodyPr>
          <a:lstStyle/>
          <a:p>
            <a:pPr algn="l" marL="0" indent="0" lvl="0">
              <a:lnSpc>
                <a:spcPts val="4480"/>
              </a:lnSpc>
              <a:spcBef>
                <a:spcPct val="0"/>
              </a:spcBef>
            </a:pPr>
            <a:r>
              <a:rPr lang="en-US" sz="3200">
                <a:solidFill>
                  <a:srgbClr val="000000"/>
                </a:solidFill>
                <a:latin typeface="Glacial Indifference"/>
                <a:ea typeface="Glacial Indifference"/>
                <a:cs typeface="Glacial Indifference"/>
                <a:sym typeface="Glacial Indifference"/>
              </a:rPr>
              <a:t>Mustafa 22P-9221</a:t>
            </a: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48</a:t>
            </a:r>
          </a:p>
        </p:txBody>
      </p:sp>
      <p:sp>
        <p:nvSpPr>
          <p:cNvPr name="TextBox 9" id="9"/>
          <p:cNvSpPr txBox="true"/>
          <p:nvPr/>
        </p:nvSpPr>
        <p:spPr>
          <a:xfrm rot="0">
            <a:off x="2786379" y="4463415"/>
            <a:ext cx="12715243" cy="1226820"/>
          </a:xfrm>
          <a:prstGeom prst="rect">
            <a:avLst/>
          </a:prstGeom>
        </p:spPr>
        <p:txBody>
          <a:bodyPr anchor="t" rtlCol="false" tIns="0" lIns="0" bIns="0" rIns="0">
            <a:spAutoFit/>
          </a:bodyPr>
          <a:lstStyle/>
          <a:p>
            <a:pPr algn="ctr" marL="0" indent="0" lvl="0">
              <a:lnSpc>
                <a:spcPts val="10080"/>
              </a:lnSpc>
              <a:spcBef>
                <a:spcPct val="0"/>
              </a:spcBef>
            </a:pPr>
            <a:r>
              <a:rPr lang="en-US" b="true" sz="7200" i="true">
                <a:solidFill>
                  <a:srgbClr val="000000"/>
                </a:solidFill>
                <a:latin typeface="Cormorant Garamond Bold Italics"/>
                <a:ea typeface="Cormorant Garamond Bold Italics"/>
                <a:cs typeface="Cormorant Garamond Bold Italics"/>
                <a:sym typeface="Cormorant Garamond Bold Italics"/>
              </a:rPr>
              <a:t>Application and Use Cases</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149340" y="0"/>
            <a:ext cx="5143500" cy="5143500"/>
          </a:xfrm>
          <a:custGeom>
            <a:avLst/>
            <a:gdLst/>
            <a:ahLst/>
            <a:cxnLst/>
            <a:rect r="r" b="b" t="t" l="l"/>
            <a:pathLst>
              <a:path h="5143500" w="5143500">
                <a:moveTo>
                  <a:pt x="0" y="0"/>
                </a:moveTo>
                <a:lnTo>
                  <a:pt x="5143500" y="0"/>
                </a:lnTo>
                <a:lnTo>
                  <a:pt x="5143500"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47965" y="571500"/>
            <a:ext cx="13694319" cy="942975"/>
          </a:xfrm>
          <a:prstGeom prst="rect">
            <a:avLst/>
          </a:prstGeom>
        </p:spPr>
        <p:txBody>
          <a:bodyPr anchor="t" rtlCol="false" tIns="0" lIns="0" bIns="0" rIns="0">
            <a:spAutoFit/>
          </a:bodyPr>
          <a:lstStyle/>
          <a:p>
            <a:pPr algn="ctr" marL="0" indent="0" lvl="0">
              <a:lnSpc>
                <a:spcPts val="7500"/>
              </a:lnSpc>
            </a:pPr>
            <a:r>
              <a:rPr lang="en-US" b="true" sz="6000" i="true">
                <a:solidFill>
                  <a:srgbClr val="000000"/>
                </a:solidFill>
                <a:latin typeface="Cormorant Garamond Bold Italics"/>
                <a:ea typeface="Cormorant Garamond Bold Italics"/>
                <a:cs typeface="Cormorant Garamond Bold Italics"/>
                <a:sym typeface="Cormorant Garamond Bold Italics"/>
              </a:rPr>
              <a:t>The Role of AI in Mental Health</a:t>
            </a:r>
          </a:p>
        </p:txBody>
      </p:sp>
      <p:sp>
        <p:nvSpPr>
          <p:cNvPr name="TextBox 4" id="4"/>
          <p:cNvSpPr txBox="true"/>
          <p:nvPr/>
        </p:nvSpPr>
        <p:spPr>
          <a:xfrm rot="0">
            <a:off x="1828458" y="2409825"/>
            <a:ext cx="14286676" cy="5616694"/>
          </a:xfrm>
          <a:prstGeom prst="rect">
            <a:avLst/>
          </a:prstGeom>
        </p:spPr>
        <p:txBody>
          <a:bodyPr anchor="t" rtlCol="false" tIns="0" lIns="0" bIns="0" rIns="0">
            <a:spAutoFit/>
          </a:bodyPr>
          <a:lstStyle/>
          <a:p>
            <a:pPr algn="l" marL="703149" indent="-351575" lvl="1">
              <a:lnSpc>
                <a:spcPts val="5536"/>
              </a:lnSpc>
              <a:buFont typeface="Arial"/>
              <a:buChar char="•"/>
            </a:pPr>
            <a:r>
              <a:rPr lang="en-US" b="true" sz="3256">
                <a:solidFill>
                  <a:srgbClr val="000000"/>
                </a:solidFill>
                <a:latin typeface="Glacial Indifference Bold"/>
                <a:ea typeface="Glacial Indifference Bold"/>
                <a:cs typeface="Glacial Indifference Bold"/>
                <a:sym typeface="Glacial Indifference Bold"/>
              </a:rPr>
              <a:t>Overcoming Barriers</a:t>
            </a:r>
            <a:r>
              <a:rPr lang="en-US" sz="3256">
                <a:solidFill>
                  <a:srgbClr val="000000"/>
                </a:solidFill>
                <a:latin typeface="Glacial Indifference"/>
                <a:ea typeface="Glacial Indifference"/>
                <a:cs typeface="Glacial Indifference"/>
                <a:sym typeface="Glacial Indifference"/>
              </a:rPr>
              <a:t>: AI helps people who avoid therapy due to stigma, cost, or access.</a:t>
            </a:r>
          </a:p>
          <a:p>
            <a:pPr algn="l" marL="703149" indent="-351575" lvl="1">
              <a:lnSpc>
                <a:spcPts val="5536"/>
              </a:lnSpc>
              <a:buFont typeface="Arial"/>
              <a:buChar char="•"/>
            </a:pPr>
            <a:r>
              <a:rPr lang="en-US" b="true" sz="3256">
                <a:solidFill>
                  <a:srgbClr val="000000"/>
                </a:solidFill>
                <a:latin typeface="Glacial Indifference Bold"/>
                <a:ea typeface="Glacial Indifference Bold"/>
                <a:cs typeface="Glacial Indifference Bold"/>
                <a:sym typeface="Glacial Indifference Bold"/>
              </a:rPr>
              <a:t>Early Detection</a:t>
            </a:r>
            <a:r>
              <a:rPr lang="en-US" sz="3256">
                <a:solidFill>
                  <a:srgbClr val="000000"/>
                </a:solidFill>
                <a:latin typeface="Glacial Indifference"/>
                <a:ea typeface="Glacial Indifference"/>
                <a:cs typeface="Glacial Indifference"/>
                <a:sym typeface="Glacial Indifference"/>
              </a:rPr>
              <a:t>: Detects subtle emotional distress early.</a:t>
            </a:r>
          </a:p>
          <a:p>
            <a:pPr algn="l" marL="703149" indent="-351575" lvl="1">
              <a:lnSpc>
                <a:spcPts val="5536"/>
              </a:lnSpc>
              <a:buFont typeface="Arial"/>
              <a:buChar char="•"/>
            </a:pPr>
            <a:r>
              <a:rPr lang="en-US" b="true" sz="3256">
                <a:solidFill>
                  <a:srgbClr val="000000"/>
                </a:solidFill>
                <a:latin typeface="Glacial Indifference Bold"/>
                <a:ea typeface="Glacial Indifference Bold"/>
                <a:cs typeface="Glacial Indifference Bold"/>
                <a:sym typeface="Glacial Indifference Bold"/>
              </a:rPr>
              <a:t>Data Analysis</a:t>
            </a:r>
            <a:r>
              <a:rPr lang="en-US" sz="3256">
                <a:solidFill>
                  <a:srgbClr val="000000"/>
                </a:solidFill>
                <a:latin typeface="Glacial Indifference"/>
                <a:ea typeface="Glacial Indifference"/>
                <a:cs typeface="Glacial Indifference"/>
                <a:sym typeface="Glacial Indifference"/>
              </a:rPr>
              <a:t>: Analyzes vocal tone, behavior, etc.</a:t>
            </a:r>
          </a:p>
          <a:p>
            <a:pPr algn="l" marL="703149" indent="-351575" lvl="1">
              <a:lnSpc>
                <a:spcPts val="5536"/>
              </a:lnSpc>
              <a:buFont typeface="Arial"/>
              <a:buChar char="•"/>
            </a:pPr>
            <a:r>
              <a:rPr lang="en-US" b="true" sz="3256">
                <a:solidFill>
                  <a:srgbClr val="000000"/>
                </a:solidFill>
                <a:latin typeface="Glacial Indifference Bold"/>
                <a:ea typeface="Glacial Indifference Bold"/>
                <a:cs typeface="Glacial Indifference Bold"/>
                <a:sym typeface="Glacial Indifference Bold"/>
              </a:rPr>
              <a:t>Accessibility</a:t>
            </a:r>
            <a:r>
              <a:rPr lang="en-US" sz="3256">
                <a:solidFill>
                  <a:srgbClr val="000000"/>
                </a:solidFill>
                <a:latin typeface="Glacial Indifference"/>
                <a:ea typeface="Glacial Indifference"/>
                <a:cs typeface="Glacial Indifference"/>
                <a:sym typeface="Glacial Indifference"/>
              </a:rPr>
              <a:t>: Provides on-demand support, especially in underserved areas.</a:t>
            </a:r>
          </a:p>
          <a:p>
            <a:pPr algn="l" marL="703149" indent="-351575" lvl="1">
              <a:lnSpc>
                <a:spcPts val="5536"/>
              </a:lnSpc>
              <a:buFont typeface="Arial"/>
              <a:buChar char="•"/>
            </a:pPr>
            <a:r>
              <a:rPr lang="en-US" b="true" sz="3256">
                <a:solidFill>
                  <a:srgbClr val="000000"/>
                </a:solidFill>
                <a:latin typeface="Glacial Indifference Bold"/>
                <a:ea typeface="Glacial Indifference Bold"/>
                <a:cs typeface="Glacial Indifference Bold"/>
                <a:sym typeface="Glacial Indifference Bold"/>
              </a:rPr>
              <a:t>Supplementary Tool</a:t>
            </a:r>
            <a:r>
              <a:rPr lang="en-US" sz="3256">
                <a:solidFill>
                  <a:srgbClr val="000000"/>
                </a:solidFill>
                <a:latin typeface="Glacial Indifference"/>
                <a:ea typeface="Glacial Indifference"/>
                <a:cs typeface="Glacial Indifference"/>
                <a:sym typeface="Glacial Indifference"/>
              </a:rPr>
              <a:t>: Works alongside mental health professionals.</a:t>
            </a:r>
          </a:p>
          <a:p>
            <a:pPr algn="l">
              <a:lnSpc>
                <a:spcPts val="5536"/>
              </a:lnSpc>
            </a:pPr>
          </a:p>
        </p:txBody>
      </p:sp>
      <p:sp>
        <p:nvSpPr>
          <p:cNvPr name="TextBox 5" id="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49</a:t>
            </a:r>
          </a:p>
        </p:txBody>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182206" y="0"/>
            <a:ext cx="5143500" cy="5143500"/>
          </a:xfrm>
          <a:custGeom>
            <a:avLst/>
            <a:gdLst/>
            <a:ahLst/>
            <a:cxnLst/>
            <a:rect r="r" b="b" t="t" l="l"/>
            <a:pathLst>
              <a:path h="5143500" w="5143500">
                <a:moveTo>
                  <a:pt x="0" y="0"/>
                </a:moveTo>
                <a:lnTo>
                  <a:pt x="5143500" y="0"/>
                </a:lnTo>
                <a:lnTo>
                  <a:pt x="5143500"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19544" y="1000125"/>
            <a:ext cx="13694319" cy="942975"/>
          </a:xfrm>
          <a:prstGeom prst="rect">
            <a:avLst/>
          </a:prstGeom>
        </p:spPr>
        <p:txBody>
          <a:bodyPr anchor="t" rtlCol="false" tIns="0" lIns="0" bIns="0" rIns="0">
            <a:spAutoFit/>
          </a:bodyPr>
          <a:lstStyle/>
          <a:p>
            <a:pPr algn="ctr" marL="0" indent="0" lvl="0">
              <a:lnSpc>
                <a:spcPts val="7500"/>
              </a:lnSpc>
            </a:pPr>
            <a:r>
              <a:rPr lang="en-US" b="true" sz="6000" i="true">
                <a:solidFill>
                  <a:srgbClr val="000000"/>
                </a:solidFill>
                <a:latin typeface="Cormorant Garamond Bold Italics"/>
                <a:ea typeface="Cormorant Garamond Bold Italics"/>
                <a:cs typeface="Cormorant Garamond Bold Italics"/>
                <a:sym typeface="Cormorant Garamond Bold Italics"/>
              </a:rPr>
              <a:t>Why did we choose this project?</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5</a:t>
            </a:r>
          </a:p>
        </p:txBody>
      </p:sp>
      <p:sp>
        <p:nvSpPr>
          <p:cNvPr name="TextBox 5" id="5"/>
          <p:cNvSpPr txBox="true"/>
          <p:nvPr/>
        </p:nvSpPr>
        <p:spPr>
          <a:xfrm rot="0">
            <a:off x="337248" y="2400300"/>
            <a:ext cx="16438526" cy="8255001"/>
          </a:xfrm>
          <a:prstGeom prst="rect">
            <a:avLst/>
          </a:prstGeom>
        </p:spPr>
        <p:txBody>
          <a:bodyPr anchor="t" rtlCol="false" tIns="0" lIns="0" bIns="0" rIns="0">
            <a:spAutoFit/>
          </a:bodyPr>
          <a:lstStyle/>
          <a:p>
            <a:pPr algn="l" marL="798823" indent="-399411" lvl="1">
              <a:lnSpc>
                <a:spcPts val="6289"/>
              </a:lnSpc>
              <a:buFont typeface="Arial"/>
              <a:buChar char="•"/>
            </a:pPr>
            <a:r>
              <a:rPr lang="en-US" sz="3699">
                <a:solidFill>
                  <a:srgbClr val="000000"/>
                </a:solidFill>
                <a:latin typeface="Glacial Indifference"/>
                <a:ea typeface="Glacial Indifference"/>
                <a:cs typeface="Glacial Indifference"/>
                <a:sym typeface="Glacial Indifference"/>
              </a:rPr>
              <a:t>Personal connection: Friends and family members struggling with mental health inspired our interest.</a:t>
            </a:r>
          </a:p>
          <a:p>
            <a:pPr algn="l" marL="798823" indent="-399411" lvl="1">
              <a:lnSpc>
                <a:spcPts val="6289"/>
              </a:lnSpc>
              <a:buFont typeface="Arial"/>
              <a:buChar char="•"/>
            </a:pPr>
            <a:r>
              <a:rPr lang="en-US" sz="3699">
                <a:solidFill>
                  <a:srgbClr val="000000"/>
                </a:solidFill>
                <a:latin typeface="Glacial Indifference"/>
                <a:ea typeface="Glacial Indifference"/>
                <a:cs typeface="Glacial Indifference"/>
                <a:sym typeface="Glacial Indifference"/>
              </a:rPr>
              <a:t>Mental health stigma, especially in men, often leads to silence and suffering.</a:t>
            </a:r>
          </a:p>
          <a:p>
            <a:pPr algn="l" marL="798823" indent="-399411" lvl="1">
              <a:lnSpc>
                <a:spcPts val="6289"/>
              </a:lnSpc>
              <a:buFont typeface="Arial"/>
              <a:buChar char="•"/>
            </a:pPr>
            <a:r>
              <a:rPr lang="en-US" sz="3699">
                <a:solidFill>
                  <a:srgbClr val="000000"/>
                </a:solidFill>
                <a:latin typeface="Glacial Indifference"/>
                <a:ea typeface="Glacial Indifference"/>
                <a:cs typeface="Glacial Indifference"/>
                <a:sym typeface="Glacial Indifference"/>
              </a:rPr>
              <a:t>Cultural biases label emotional expression in men as weakness.</a:t>
            </a:r>
          </a:p>
          <a:p>
            <a:pPr algn="l" marL="798823" indent="-399411" lvl="1">
              <a:lnSpc>
                <a:spcPts val="6289"/>
              </a:lnSpc>
              <a:buFont typeface="Arial"/>
              <a:buChar char="•"/>
            </a:pPr>
            <a:r>
              <a:rPr lang="en-US" sz="3699">
                <a:solidFill>
                  <a:srgbClr val="000000"/>
                </a:solidFill>
                <a:latin typeface="Glacial Indifference"/>
                <a:ea typeface="Glacial Indifference"/>
                <a:cs typeface="Glacial Indifference"/>
                <a:sym typeface="Glacial Indifference"/>
              </a:rPr>
              <a:t>Lack of open dialogue about mental illness—particularly in male communities.</a:t>
            </a:r>
          </a:p>
          <a:p>
            <a:pPr algn="l" marL="798823" indent="-399411" lvl="1">
              <a:lnSpc>
                <a:spcPts val="6289"/>
              </a:lnSpc>
              <a:buFont typeface="Arial"/>
              <a:buChar char="•"/>
            </a:pPr>
            <a:r>
              <a:rPr lang="en-US" sz="3699">
                <a:solidFill>
                  <a:srgbClr val="000000"/>
                </a:solidFill>
                <a:latin typeface="Glacial Indifference"/>
                <a:ea typeface="Glacial Indifference"/>
                <a:cs typeface="Glacial Indifference"/>
                <a:sym typeface="Glacial Indifference"/>
              </a:rPr>
              <a:t>A need for accessible, stigma-free tools to support mental health.</a:t>
            </a:r>
          </a:p>
          <a:p>
            <a:pPr algn="l" marL="798823" indent="-399411" lvl="1">
              <a:lnSpc>
                <a:spcPts val="6289"/>
              </a:lnSpc>
              <a:buFont typeface="Arial"/>
              <a:buChar char="•"/>
            </a:pPr>
            <a:r>
              <a:rPr lang="en-US" sz="3699">
                <a:solidFill>
                  <a:srgbClr val="000000"/>
                </a:solidFill>
                <a:latin typeface="Glacial Indifference"/>
                <a:ea typeface="Glacial Indifference"/>
                <a:cs typeface="Glacial Indifference"/>
                <a:sym typeface="Glacial Indifference"/>
              </a:rPr>
              <a:t>Belief in AI’s potential to provide early detection, personalized care, and reduce barriers.</a:t>
            </a:r>
          </a:p>
          <a:p>
            <a:pPr algn="l">
              <a:lnSpc>
                <a:spcPts val="7309"/>
              </a:lnSpc>
            </a:pPr>
          </a:p>
          <a:p>
            <a:pPr algn="l" marL="0" indent="0" lvl="0">
              <a:lnSpc>
                <a:spcPts val="4079"/>
              </a:lnSpc>
            </a:pPr>
          </a:p>
          <a:p>
            <a:pPr algn="l" marL="0" indent="0" lvl="0">
              <a:lnSpc>
                <a:spcPts val="4079"/>
              </a:lnSpc>
            </a:pPr>
          </a:p>
        </p:txBody>
      </p:sp>
    </p:spTree>
  </p:cSld>
  <p:clrMapOvr>
    <a:masterClrMapping/>
  </p:clrMapOvr>
  <p:transition spd="fast">
    <p:fade/>
  </p:transition>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149340" y="0"/>
            <a:ext cx="5143500" cy="5143500"/>
          </a:xfrm>
          <a:custGeom>
            <a:avLst/>
            <a:gdLst/>
            <a:ahLst/>
            <a:cxnLst/>
            <a:rect r="r" b="b" t="t" l="l"/>
            <a:pathLst>
              <a:path h="5143500" w="5143500">
                <a:moveTo>
                  <a:pt x="0" y="0"/>
                </a:moveTo>
                <a:lnTo>
                  <a:pt x="5143500" y="0"/>
                </a:lnTo>
                <a:lnTo>
                  <a:pt x="5143500"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47965" y="571500"/>
            <a:ext cx="13694319" cy="942975"/>
          </a:xfrm>
          <a:prstGeom prst="rect">
            <a:avLst/>
          </a:prstGeom>
        </p:spPr>
        <p:txBody>
          <a:bodyPr anchor="t" rtlCol="false" tIns="0" lIns="0" bIns="0" rIns="0">
            <a:spAutoFit/>
          </a:bodyPr>
          <a:lstStyle/>
          <a:p>
            <a:pPr algn="ctr" marL="0" indent="0" lvl="0">
              <a:lnSpc>
                <a:spcPts val="7500"/>
              </a:lnSpc>
            </a:pPr>
            <a:r>
              <a:rPr lang="en-US" b="true" sz="6000" i="true">
                <a:solidFill>
                  <a:srgbClr val="000000"/>
                </a:solidFill>
                <a:latin typeface="Cormorant Garamond Bold Italics"/>
                <a:ea typeface="Cormorant Garamond Bold Italics"/>
                <a:cs typeface="Cormorant Garamond Bold Italics"/>
                <a:sym typeface="Cormorant Garamond Bold Italics"/>
              </a:rPr>
              <a:t>Real-World AI Mental Health Tools</a:t>
            </a:r>
          </a:p>
        </p:txBody>
      </p:sp>
      <p:sp>
        <p:nvSpPr>
          <p:cNvPr name="TextBox 4" id="4"/>
          <p:cNvSpPr txBox="true"/>
          <p:nvPr/>
        </p:nvSpPr>
        <p:spPr>
          <a:xfrm rot="0">
            <a:off x="1828458" y="2409825"/>
            <a:ext cx="14286676" cy="4174691"/>
          </a:xfrm>
          <a:prstGeom prst="rect">
            <a:avLst/>
          </a:prstGeom>
        </p:spPr>
        <p:txBody>
          <a:bodyPr anchor="t" rtlCol="false" tIns="0" lIns="0" bIns="0" rIns="0">
            <a:spAutoFit/>
          </a:bodyPr>
          <a:lstStyle/>
          <a:p>
            <a:pPr algn="l" marL="703150" indent="-351575" lvl="1">
              <a:lnSpc>
                <a:spcPts val="5536"/>
              </a:lnSpc>
              <a:buFont typeface="Arial"/>
              <a:buChar char="•"/>
            </a:pPr>
            <a:r>
              <a:rPr lang="en-US" b="true" sz="3256">
                <a:solidFill>
                  <a:srgbClr val="000000"/>
                </a:solidFill>
                <a:latin typeface="Glacial Indifference Bold"/>
                <a:ea typeface="Glacial Indifference Bold"/>
                <a:cs typeface="Glacial Indifference Bold"/>
                <a:sym typeface="Glacial Indifference Bold"/>
              </a:rPr>
              <a:t>Wysa</a:t>
            </a:r>
            <a:r>
              <a:rPr lang="en-US" sz="3256">
                <a:solidFill>
                  <a:srgbClr val="000000"/>
                </a:solidFill>
                <a:latin typeface="Glacial Indifference"/>
                <a:ea typeface="Glacial Indifference"/>
                <a:cs typeface="Glacial Indifference"/>
                <a:sym typeface="Glacial Indifference"/>
              </a:rPr>
              <a:t>: CBT and mindfulness chatbot for emotional support.</a:t>
            </a:r>
          </a:p>
          <a:p>
            <a:pPr algn="l" marL="703150" indent="-351575" lvl="1">
              <a:lnSpc>
                <a:spcPts val="5536"/>
              </a:lnSpc>
              <a:buFont typeface="Arial"/>
              <a:buChar char="•"/>
            </a:pPr>
            <a:r>
              <a:rPr lang="en-US" b="true" sz="3256">
                <a:solidFill>
                  <a:srgbClr val="000000"/>
                </a:solidFill>
                <a:latin typeface="Glacial Indifference Bold"/>
                <a:ea typeface="Glacial Indifference Bold"/>
                <a:cs typeface="Glacial Indifference Bold"/>
                <a:sym typeface="Glacial Indifference Bold"/>
              </a:rPr>
              <a:t>Youper</a:t>
            </a:r>
            <a:r>
              <a:rPr lang="en-US" sz="3256">
                <a:solidFill>
                  <a:srgbClr val="000000"/>
                </a:solidFill>
                <a:latin typeface="Glacial Indifference"/>
                <a:ea typeface="Glacial Indifference"/>
                <a:cs typeface="Glacial Indifference"/>
                <a:sym typeface="Glacial Indifference"/>
              </a:rPr>
              <a:t>: Tracks mood and offers AI therapy.</a:t>
            </a:r>
          </a:p>
          <a:p>
            <a:pPr algn="l" marL="703150" indent="-351575" lvl="1">
              <a:lnSpc>
                <a:spcPts val="5536"/>
              </a:lnSpc>
              <a:buFont typeface="Arial"/>
              <a:buChar char="•"/>
            </a:pPr>
            <a:r>
              <a:rPr lang="en-US" b="true" sz="3256">
                <a:solidFill>
                  <a:srgbClr val="000000"/>
                </a:solidFill>
                <a:latin typeface="Glacial Indifference Bold"/>
                <a:ea typeface="Glacial Indifference Bold"/>
                <a:cs typeface="Glacial Indifference Bold"/>
                <a:sym typeface="Glacial Indifference Bold"/>
              </a:rPr>
              <a:t>Ellipsis Health</a:t>
            </a:r>
            <a:r>
              <a:rPr lang="en-US" sz="3256">
                <a:solidFill>
                  <a:srgbClr val="000000"/>
                </a:solidFill>
                <a:latin typeface="Glacial Indifference"/>
                <a:ea typeface="Glacial Indifference"/>
                <a:cs typeface="Glacial Indifference"/>
                <a:sym typeface="Glacial Indifference"/>
              </a:rPr>
              <a:t>: Detects anxiety/depression through voice.</a:t>
            </a:r>
          </a:p>
          <a:p>
            <a:pPr algn="l" marL="703150" indent="-351575" lvl="1">
              <a:lnSpc>
                <a:spcPts val="5536"/>
              </a:lnSpc>
              <a:buFont typeface="Arial"/>
              <a:buChar char="•"/>
            </a:pPr>
            <a:r>
              <a:rPr lang="en-US" b="true" sz="3256">
                <a:solidFill>
                  <a:srgbClr val="000000"/>
                </a:solidFill>
                <a:latin typeface="Glacial Indifference Bold"/>
                <a:ea typeface="Glacial Indifference Bold"/>
                <a:cs typeface="Glacial Indifference Bold"/>
                <a:sym typeface="Glacial Indifference Bold"/>
              </a:rPr>
              <a:t>Tess</a:t>
            </a:r>
            <a:r>
              <a:rPr lang="en-US" sz="3256">
                <a:solidFill>
                  <a:srgbClr val="000000"/>
                </a:solidFill>
                <a:latin typeface="Glacial Indifference"/>
                <a:ea typeface="Glacial Indifference"/>
                <a:cs typeface="Glacial Indifference"/>
                <a:sym typeface="Glacial Indifference"/>
              </a:rPr>
              <a:t>: Real-time, text-based AI support tailored to user mood.</a:t>
            </a:r>
          </a:p>
          <a:p>
            <a:pPr algn="l" marL="703150" indent="-351575" lvl="1">
              <a:lnSpc>
                <a:spcPts val="5536"/>
              </a:lnSpc>
              <a:buFont typeface="Arial"/>
              <a:buChar char="•"/>
            </a:pPr>
            <a:r>
              <a:rPr lang="en-US" b="true" sz="3256">
                <a:solidFill>
                  <a:srgbClr val="000000"/>
                </a:solidFill>
                <a:latin typeface="Glacial Indifference Bold"/>
                <a:ea typeface="Glacial Indifference Bold"/>
                <a:cs typeface="Glacial Indifference Bold"/>
                <a:sym typeface="Glacial Indifference Bold"/>
              </a:rPr>
              <a:t>Replika</a:t>
            </a:r>
            <a:r>
              <a:rPr lang="en-US" sz="3256">
                <a:solidFill>
                  <a:srgbClr val="000000"/>
                </a:solidFill>
                <a:latin typeface="Glacial Indifference"/>
                <a:ea typeface="Glacial Indifference"/>
                <a:cs typeface="Glacial Indifference"/>
                <a:sym typeface="Glacial Indifference"/>
              </a:rPr>
              <a:t>: AI companion offering emotional support.</a:t>
            </a:r>
          </a:p>
          <a:p>
            <a:pPr algn="l">
              <a:lnSpc>
                <a:spcPts val="5536"/>
              </a:lnSpc>
            </a:pPr>
          </a:p>
        </p:txBody>
      </p:sp>
      <p:sp>
        <p:nvSpPr>
          <p:cNvPr name="TextBox 5" id="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50</a:t>
            </a:r>
          </a:p>
        </p:txBody>
      </p:sp>
    </p:spTree>
  </p:cSld>
  <p:clrMapOvr>
    <a:masterClrMapping/>
  </p:clrMapOvr>
  <p:transition spd="fast">
    <p:push dir="l"/>
  </p:transition>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149340" y="0"/>
            <a:ext cx="5143500" cy="5143500"/>
          </a:xfrm>
          <a:custGeom>
            <a:avLst/>
            <a:gdLst/>
            <a:ahLst/>
            <a:cxnLst/>
            <a:rect r="r" b="b" t="t" l="l"/>
            <a:pathLst>
              <a:path h="5143500" w="5143500">
                <a:moveTo>
                  <a:pt x="0" y="0"/>
                </a:moveTo>
                <a:lnTo>
                  <a:pt x="5143500" y="0"/>
                </a:lnTo>
                <a:lnTo>
                  <a:pt x="5143500"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47965" y="571500"/>
            <a:ext cx="13694319" cy="942975"/>
          </a:xfrm>
          <a:prstGeom prst="rect">
            <a:avLst/>
          </a:prstGeom>
        </p:spPr>
        <p:txBody>
          <a:bodyPr anchor="t" rtlCol="false" tIns="0" lIns="0" bIns="0" rIns="0">
            <a:spAutoFit/>
          </a:bodyPr>
          <a:lstStyle/>
          <a:p>
            <a:pPr algn="ctr" marL="0" indent="0" lvl="0">
              <a:lnSpc>
                <a:spcPts val="7500"/>
              </a:lnSpc>
            </a:pPr>
            <a:r>
              <a:rPr lang="en-US" b="true" sz="6000" i="true">
                <a:solidFill>
                  <a:srgbClr val="000000"/>
                </a:solidFill>
                <a:latin typeface="Cormorant Garamond Bold Italics"/>
                <a:ea typeface="Cormorant Garamond Bold Italics"/>
                <a:cs typeface="Cormorant Garamond Bold Italics"/>
                <a:sym typeface="Cormorant Garamond Bold Italics"/>
              </a:rPr>
              <a:t>Data Sources in AI Mental Health</a:t>
            </a:r>
          </a:p>
        </p:txBody>
      </p:sp>
      <p:sp>
        <p:nvSpPr>
          <p:cNvPr name="TextBox 4" id="4"/>
          <p:cNvSpPr txBox="true"/>
          <p:nvPr/>
        </p:nvSpPr>
        <p:spPr>
          <a:xfrm rot="0">
            <a:off x="1828458" y="2409825"/>
            <a:ext cx="14286676" cy="3479366"/>
          </a:xfrm>
          <a:prstGeom prst="rect">
            <a:avLst/>
          </a:prstGeom>
        </p:spPr>
        <p:txBody>
          <a:bodyPr anchor="t" rtlCol="false" tIns="0" lIns="0" bIns="0" rIns="0">
            <a:spAutoFit/>
          </a:bodyPr>
          <a:lstStyle/>
          <a:p>
            <a:pPr algn="l" marL="703150" indent="-351575" lvl="1">
              <a:lnSpc>
                <a:spcPts val="5536"/>
              </a:lnSpc>
              <a:buFont typeface="Arial"/>
              <a:buChar char="•"/>
            </a:pPr>
            <a:r>
              <a:rPr lang="en-US" b="true" sz="3256">
                <a:solidFill>
                  <a:srgbClr val="000000"/>
                </a:solidFill>
                <a:latin typeface="Glacial Indifference Bold"/>
                <a:ea typeface="Glacial Indifference Bold"/>
                <a:cs typeface="Glacial Indifference Bold"/>
                <a:sym typeface="Glacial Indifference Bold"/>
              </a:rPr>
              <a:t>Text</a:t>
            </a:r>
            <a:r>
              <a:rPr lang="en-US" sz="3256">
                <a:solidFill>
                  <a:srgbClr val="000000"/>
                </a:solidFill>
                <a:latin typeface="Glacial Indifference"/>
                <a:ea typeface="Glacial Indifference"/>
                <a:cs typeface="Glacial Indifference"/>
                <a:sym typeface="Glacial Indifference"/>
              </a:rPr>
              <a:t>: Chat messages, social media posts (Analyzes language).</a:t>
            </a:r>
          </a:p>
          <a:p>
            <a:pPr algn="l" marL="703150" indent="-351575" lvl="1">
              <a:lnSpc>
                <a:spcPts val="5536"/>
              </a:lnSpc>
              <a:buFont typeface="Arial"/>
              <a:buChar char="•"/>
            </a:pPr>
            <a:r>
              <a:rPr lang="en-US" b="true" sz="3256">
                <a:solidFill>
                  <a:srgbClr val="000000"/>
                </a:solidFill>
                <a:latin typeface="Glacial Indifference Bold"/>
                <a:ea typeface="Glacial Indifference Bold"/>
                <a:cs typeface="Glacial Indifference Bold"/>
                <a:sym typeface="Glacial Indifference Bold"/>
              </a:rPr>
              <a:t>Speech/Audio</a:t>
            </a:r>
            <a:r>
              <a:rPr lang="en-US" sz="3256">
                <a:solidFill>
                  <a:srgbClr val="000000"/>
                </a:solidFill>
                <a:latin typeface="Glacial Indifference"/>
                <a:ea typeface="Glacial Indifference"/>
                <a:cs typeface="Glacial Indifference"/>
                <a:sym typeface="Glacial Indifference"/>
              </a:rPr>
              <a:t>: Voice tone (Detects emotional states).</a:t>
            </a:r>
          </a:p>
          <a:p>
            <a:pPr algn="l" marL="703150" indent="-351575" lvl="1">
              <a:lnSpc>
                <a:spcPts val="5536"/>
              </a:lnSpc>
              <a:buFont typeface="Arial"/>
              <a:buChar char="•"/>
            </a:pPr>
            <a:r>
              <a:rPr lang="en-US" b="true" sz="3256">
                <a:solidFill>
                  <a:srgbClr val="000000"/>
                </a:solidFill>
                <a:latin typeface="Glacial Indifference Bold"/>
                <a:ea typeface="Glacial Indifference Bold"/>
                <a:cs typeface="Glacial Indifference Bold"/>
                <a:sym typeface="Glacial Indifference Bold"/>
              </a:rPr>
              <a:t>Wearables</a:t>
            </a:r>
            <a:r>
              <a:rPr lang="en-US" sz="3256">
                <a:solidFill>
                  <a:srgbClr val="000000"/>
                </a:solidFill>
                <a:latin typeface="Glacial Indifference"/>
                <a:ea typeface="Glacial Indifference"/>
                <a:cs typeface="Glacial Indifference"/>
                <a:sym typeface="Glacial Indifference"/>
              </a:rPr>
              <a:t>: Heart rate, sleep patterns (Identifies stress, inactivity).</a:t>
            </a:r>
          </a:p>
          <a:p>
            <a:pPr algn="l" marL="703150" indent="-351575" lvl="1">
              <a:lnSpc>
                <a:spcPts val="5536"/>
              </a:lnSpc>
              <a:buFont typeface="Arial"/>
              <a:buChar char="•"/>
            </a:pPr>
            <a:r>
              <a:rPr lang="en-US" b="true" sz="3256">
                <a:solidFill>
                  <a:srgbClr val="000000"/>
                </a:solidFill>
                <a:latin typeface="Glacial Indifference Bold"/>
                <a:ea typeface="Glacial Indifference Bold"/>
                <a:cs typeface="Glacial Indifference Bold"/>
                <a:sym typeface="Glacial Indifference Bold"/>
              </a:rPr>
              <a:t>Facial Expressions</a:t>
            </a:r>
            <a:r>
              <a:rPr lang="en-US" sz="3256">
                <a:solidFill>
                  <a:srgbClr val="000000"/>
                </a:solidFill>
                <a:latin typeface="Glacial Indifference"/>
                <a:ea typeface="Glacial Indifference"/>
                <a:cs typeface="Glacial Indifference"/>
                <a:sym typeface="Glacial Indifference"/>
              </a:rPr>
              <a:t>: Webcam analysis (Detects emotions).</a:t>
            </a:r>
          </a:p>
          <a:p>
            <a:pPr algn="l" marL="703150" indent="-351575" lvl="1">
              <a:lnSpc>
                <a:spcPts val="5536"/>
              </a:lnSpc>
              <a:buFont typeface="Arial"/>
              <a:buChar char="•"/>
            </a:pPr>
            <a:r>
              <a:rPr lang="en-US" b="true" sz="3256">
                <a:solidFill>
                  <a:srgbClr val="000000"/>
                </a:solidFill>
                <a:latin typeface="Glacial Indifference Bold"/>
                <a:ea typeface="Glacial Indifference Bold"/>
                <a:cs typeface="Glacial Indifference Bold"/>
                <a:sym typeface="Glacial Indifference Bold"/>
              </a:rPr>
              <a:t>Neuroimaging</a:t>
            </a:r>
            <a:r>
              <a:rPr lang="en-US" sz="3256">
                <a:solidFill>
                  <a:srgbClr val="000000"/>
                </a:solidFill>
                <a:latin typeface="Glacial Indifference"/>
                <a:ea typeface="Glacial Indifference"/>
                <a:cs typeface="Glacial Indifference"/>
                <a:sym typeface="Glacial Indifference"/>
              </a:rPr>
              <a:t>: Brain scans, genetic data (Research purposes).</a:t>
            </a:r>
          </a:p>
        </p:txBody>
      </p:sp>
      <p:sp>
        <p:nvSpPr>
          <p:cNvPr name="TextBox 5" id="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51</a:t>
            </a:r>
          </a:p>
        </p:txBody>
      </p:sp>
    </p:spTree>
  </p:cSld>
  <p:clrMapOvr>
    <a:masterClrMapping/>
  </p:clrMapOvr>
  <p:transition spd="fast">
    <p:push dir="l"/>
  </p:transition>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149340" y="0"/>
            <a:ext cx="5143500" cy="5143500"/>
          </a:xfrm>
          <a:custGeom>
            <a:avLst/>
            <a:gdLst/>
            <a:ahLst/>
            <a:cxnLst/>
            <a:rect r="r" b="b" t="t" l="l"/>
            <a:pathLst>
              <a:path h="5143500" w="5143500">
                <a:moveTo>
                  <a:pt x="0" y="0"/>
                </a:moveTo>
                <a:lnTo>
                  <a:pt x="5143500" y="0"/>
                </a:lnTo>
                <a:lnTo>
                  <a:pt x="5143500"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47965" y="571500"/>
            <a:ext cx="13694319" cy="942975"/>
          </a:xfrm>
          <a:prstGeom prst="rect">
            <a:avLst/>
          </a:prstGeom>
        </p:spPr>
        <p:txBody>
          <a:bodyPr anchor="t" rtlCol="false" tIns="0" lIns="0" bIns="0" rIns="0">
            <a:spAutoFit/>
          </a:bodyPr>
          <a:lstStyle/>
          <a:p>
            <a:pPr algn="ctr" marL="0" indent="0" lvl="0">
              <a:lnSpc>
                <a:spcPts val="7500"/>
              </a:lnSpc>
            </a:pPr>
            <a:r>
              <a:rPr lang="en-US" b="true" sz="6000" i="true">
                <a:solidFill>
                  <a:srgbClr val="000000"/>
                </a:solidFill>
                <a:latin typeface="Cormorant Garamond Bold Italics"/>
                <a:ea typeface="Cormorant Garamond Bold Italics"/>
                <a:cs typeface="Cormorant Garamond Bold Italics"/>
                <a:sym typeface="Cormorant Garamond Bold Italics"/>
              </a:rPr>
              <a:t>System Workflow Overview</a:t>
            </a:r>
          </a:p>
        </p:txBody>
      </p:sp>
      <p:sp>
        <p:nvSpPr>
          <p:cNvPr name="TextBox 4" id="4"/>
          <p:cNvSpPr txBox="true"/>
          <p:nvPr/>
        </p:nvSpPr>
        <p:spPr>
          <a:xfrm rot="0">
            <a:off x="1828458" y="2409825"/>
            <a:ext cx="14286676" cy="4184216"/>
          </a:xfrm>
          <a:prstGeom prst="rect">
            <a:avLst/>
          </a:prstGeom>
        </p:spPr>
        <p:txBody>
          <a:bodyPr anchor="t" rtlCol="false" tIns="0" lIns="0" bIns="0" rIns="0">
            <a:spAutoFit/>
          </a:bodyPr>
          <a:lstStyle/>
          <a:p>
            <a:pPr algn="l" marL="703150" indent="-351575" lvl="1">
              <a:lnSpc>
                <a:spcPts val="5536"/>
              </a:lnSpc>
              <a:buFont typeface="Arial"/>
              <a:buChar char="•"/>
            </a:pPr>
            <a:r>
              <a:rPr lang="en-US" b="true" sz="3256">
                <a:solidFill>
                  <a:srgbClr val="000000"/>
                </a:solidFill>
                <a:latin typeface="Glacial Indifference Bold"/>
                <a:ea typeface="Glacial Indifference Bold"/>
                <a:cs typeface="Glacial Indifference Bold"/>
                <a:sym typeface="Glacial Indifference Bold"/>
              </a:rPr>
              <a:t>Input</a:t>
            </a:r>
            <a:r>
              <a:rPr lang="en-US" sz="3256">
                <a:solidFill>
                  <a:srgbClr val="000000"/>
                </a:solidFill>
                <a:latin typeface="Glacial Indifference"/>
                <a:ea typeface="Glacial Indifference"/>
                <a:cs typeface="Glacial Indifference"/>
                <a:sym typeface="Glacial Indifference"/>
              </a:rPr>
              <a:t>: Text, voice, physiological data, optional video.</a:t>
            </a:r>
          </a:p>
          <a:p>
            <a:pPr algn="l" marL="703150" indent="-351575" lvl="1">
              <a:lnSpc>
                <a:spcPts val="5536"/>
              </a:lnSpc>
              <a:buFont typeface="Arial"/>
              <a:buChar char="•"/>
            </a:pPr>
            <a:r>
              <a:rPr lang="en-US" b="true" sz="3256">
                <a:solidFill>
                  <a:srgbClr val="000000"/>
                </a:solidFill>
                <a:latin typeface="Glacial Indifference Bold"/>
                <a:ea typeface="Glacial Indifference Bold"/>
                <a:cs typeface="Glacial Indifference Bold"/>
                <a:sym typeface="Glacial Indifference Bold"/>
              </a:rPr>
              <a:t>Preprocessing</a:t>
            </a:r>
            <a:r>
              <a:rPr lang="en-US" sz="3256">
                <a:solidFill>
                  <a:srgbClr val="000000"/>
                </a:solidFill>
                <a:latin typeface="Glacial Indifference"/>
                <a:ea typeface="Glacial Indifference"/>
                <a:cs typeface="Glacial Indifference"/>
                <a:sym typeface="Glacial Indifference"/>
              </a:rPr>
              <a:t>: Clean and standardize data.</a:t>
            </a:r>
          </a:p>
          <a:p>
            <a:pPr algn="l" marL="703150" indent="-351575" lvl="1">
              <a:lnSpc>
                <a:spcPts val="5536"/>
              </a:lnSpc>
              <a:buFont typeface="Arial"/>
              <a:buChar char="•"/>
            </a:pPr>
            <a:r>
              <a:rPr lang="en-US" b="true" sz="3256">
                <a:solidFill>
                  <a:srgbClr val="000000"/>
                </a:solidFill>
                <a:latin typeface="Glacial Indifference Bold"/>
                <a:ea typeface="Glacial Indifference Bold"/>
                <a:cs typeface="Glacial Indifference Bold"/>
                <a:sym typeface="Glacial Indifference Bold"/>
              </a:rPr>
              <a:t>Feature Extraction</a:t>
            </a:r>
            <a:r>
              <a:rPr lang="en-US" sz="3256">
                <a:solidFill>
                  <a:srgbClr val="000000"/>
                </a:solidFill>
                <a:latin typeface="Glacial Indifference"/>
                <a:ea typeface="Glacial Indifference"/>
                <a:cs typeface="Glacial Indifference"/>
                <a:sym typeface="Glacial Indifference"/>
              </a:rPr>
              <a:t>: Analyze text, speech, wearables, and video.</a:t>
            </a:r>
          </a:p>
          <a:p>
            <a:pPr algn="l" marL="703150" indent="-351575" lvl="1">
              <a:lnSpc>
                <a:spcPts val="5536"/>
              </a:lnSpc>
              <a:buFont typeface="Arial"/>
              <a:buChar char="•"/>
            </a:pPr>
            <a:r>
              <a:rPr lang="en-US" b="true" sz="3256">
                <a:solidFill>
                  <a:srgbClr val="000000"/>
                </a:solidFill>
                <a:latin typeface="Glacial Indifference Bold"/>
                <a:ea typeface="Glacial Indifference Bold"/>
                <a:cs typeface="Glacial Indifference Bold"/>
                <a:sym typeface="Glacial Indifference Bold"/>
              </a:rPr>
              <a:t>Feature Integration</a:t>
            </a:r>
            <a:r>
              <a:rPr lang="en-US" sz="3256">
                <a:solidFill>
                  <a:srgbClr val="000000"/>
                </a:solidFill>
                <a:latin typeface="Glacial Indifference"/>
                <a:ea typeface="Glacial Indifference"/>
                <a:cs typeface="Glacial Indifference"/>
                <a:sym typeface="Glacial Indifference"/>
              </a:rPr>
              <a:t>: Combine features into one representation.</a:t>
            </a:r>
          </a:p>
          <a:p>
            <a:pPr algn="l" marL="703150" indent="-351575" lvl="1">
              <a:lnSpc>
                <a:spcPts val="5536"/>
              </a:lnSpc>
              <a:buFont typeface="Arial"/>
              <a:buChar char="•"/>
            </a:pPr>
            <a:r>
              <a:rPr lang="en-US" b="true" sz="3256">
                <a:solidFill>
                  <a:srgbClr val="000000"/>
                </a:solidFill>
                <a:latin typeface="Glacial Indifference Bold"/>
                <a:ea typeface="Glacial Indifference Bold"/>
                <a:cs typeface="Glacial Indifference Bold"/>
                <a:sym typeface="Glacial Indifference Bold"/>
              </a:rPr>
              <a:t>Prediction</a:t>
            </a:r>
            <a:r>
              <a:rPr lang="en-US" sz="3256">
                <a:solidFill>
                  <a:srgbClr val="000000"/>
                </a:solidFill>
                <a:latin typeface="Glacial Indifference"/>
                <a:ea typeface="Glacial Indifference"/>
                <a:cs typeface="Glacial Indifference"/>
                <a:sym typeface="Glacial Indifference"/>
              </a:rPr>
              <a:t>: AI model predicts risk (Low, Medium, High).</a:t>
            </a:r>
          </a:p>
          <a:p>
            <a:pPr algn="l" marL="703150" indent="-351575" lvl="1">
              <a:lnSpc>
                <a:spcPts val="5536"/>
              </a:lnSpc>
              <a:buFont typeface="Arial"/>
              <a:buChar char="•"/>
            </a:pPr>
            <a:r>
              <a:rPr lang="en-US" b="true" sz="3256">
                <a:solidFill>
                  <a:srgbClr val="000000"/>
                </a:solidFill>
                <a:latin typeface="Glacial Indifference Bold"/>
                <a:ea typeface="Glacial Indifference Bold"/>
                <a:cs typeface="Glacial Indifference Bold"/>
                <a:sym typeface="Glacial Indifference Bold"/>
              </a:rPr>
              <a:t>Response</a:t>
            </a:r>
            <a:r>
              <a:rPr lang="en-US" sz="3256">
                <a:solidFill>
                  <a:srgbClr val="000000"/>
                </a:solidFill>
                <a:latin typeface="Glacial Indifference"/>
                <a:ea typeface="Glacial Indifference"/>
                <a:cs typeface="Glacial Indifference"/>
                <a:sym typeface="Glacial Indifference"/>
              </a:rPr>
              <a:t>: Tailored recommendations (e.g., self-help, counseling).</a:t>
            </a:r>
          </a:p>
        </p:txBody>
      </p:sp>
      <p:sp>
        <p:nvSpPr>
          <p:cNvPr name="TextBox 5" id="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52</a:t>
            </a:r>
          </a:p>
        </p:txBody>
      </p:sp>
    </p:spTree>
  </p:cSld>
  <p:clrMapOvr>
    <a:masterClrMapping/>
  </p:clrMapOvr>
  <p:transition spd="fast">
    <p:push dir="l"/>
  </p:transition>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149340" y="0"/>
            <a:ext cx="5143500" cy="5143500"/>
          </a:xfrm>
          <a:custGeom>
            <a:avLst/>
            <a:gdLst/>
            <a:ahLst/>
            <a:cxnLst/>
            <a:rect r="r" b="b" t="t" l="l"/>
            <a:pathLst>
              <a:path h="5143500" w="5143500">
                <a:moveTo>
                  <a:pt x="0" y="0"/>
                </a:moveTo>
                <a:lnTo>
                  <a:pt x="5143500" y="0"/>
                </a:lnTo>
                <a:lnTo>
                  <a:pt x="5143500"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47965" y="571500"/>
            <a:ext cx="13694319" cy="942975"/>
          </a:xfrm>
          <a:prstGeom prst="rect">
            <a:avLst/>
          </a:prstGeom>
        </p:spPr>
        <p:txBody>
          <a:bodyPr anchor="t" rtlCol="false" tIns="0" lIns="0" bIns="0" rIns="0">
            <a:spAutoFit/>
          </a:bodyPr>
          <a:lstStyle/>
          <a:p>
            <a:pPr algn="ctr" marL="0" indent="0" lvl="0">
              <a:lnSpc>
                <a:spcPts val="7500"/>
              </a:lnSpc>
            </a:pPr>
            <a:r>
              <a:rPr lang="en-US" b="true" sz="6000" i="true">
                <a:solidFill>
                  <a:srgbClr val="000000"/>
                </a:solidFill>
                <a:latin typeface="Cormorant Garamond Bold Italics"/>
                <a:ea typeface="Cormorant Garamond Bold Italics"/>
                <a:cs typeface="Cormorant Garamond Bold Italics"/>
                <a:sym typeface="Cormorant Garamond Bold Italics"/>
              </a:rPr>
              <a:t>Use Case Example: Sara</a:t>
            </a:r>
          </a:p>
        </p:txBody>
      </p:sp>
      <p:sp>
        <p:nvSpPr>
          <p:cNvPr name="TextBox 4" id="4"/>
          <p:cNvSpPr txBox="true"/>
          <p:nvPr/>
        </p:nvSpPr>
        <p:spPr>
          <a:xfrm rot="0">
            <a:off x="1828458" y="2409825"/>
            <a:ext cx="14286676" cy="2764991"/>
          </a:xfrm>
          <a:prstGeom prst="rect">
            <a:avLst/>
          </a:prstGeom>
        </p:spPr>
        <p:txBody>
          <a:bodyPr anchor="t" rtlCol="false" tIns="0" lIns="0" bIns="0" rIns="0">
            <a:spAutoFit/>
          </a:bodyPr>
          <a:lstStyle/>
          <a:p>
            <a:pPr algn="l" marL="703150" indent="-351575" lvl="1">
              <a:lnSpc>
                <a:spcPts val="5536"/>
              </a:lnSpc>
              <a:buFont typeface="Arial"/>
              <a:buChar char="•"/>
            </a:pPr>
            <a:r>
              <a:rPr lang="en-US" b="true" sz="3256">
                <a:solidFill>
                  <a:srgbClr val="000000"/>
                </a:solidFill>
                <a:latin typeface="Glacial Indifference Bold"/>
                <a:ea typeface="Glacial Indifference Bold"/>
                <a:cs typeface="Glacial Indifference Bold"/>
                <a:sym typeface="Glacial Indifference Bold"/>
              </a:rPr>
              <a:t>Sara's Signs</a:t>
            </a:r>
            <a:r>
              <a:rPr lang="en-US" sz="3256">
                <a:solidFill>
                  <a:srgbClr val="000000"/>
                </a:solidFill>
                <a:latin typeface="Glacial Indifference"/>
                <a:ea typeface="Glacial Indifference"/>
                <a:cs typeface="Glacial Indifference"/>
                <a:sym typeface="Glacial Indifference"/>
              </a:rPr>
              <a:t>: Text (withdrawal), speech (hesitation), wearables (poor sleep, low activity).</a:t>
            </a:r>
          </a:p>
          <a:p>
            <a:pPr algn="l" marL="703150" indent="-351575" lvl="1">
              <a:lnSpc>
                <a:spcPts val="5536"/>
              </a:lnSpc>
              <a:buFont typeface="Arial"/>
              <a:buChar char="•"/>
            </a:pPr>
            <a:r>
              <a:rPr lang="en-US" b="true" sz="3256">
                <a:solidFill>
                  <a:srgbClr val="000000"/>
                </a:solidFill>
                <a:latin typeface="Glacial Indifference Bold"/>
                <a:ea typeface="Glacial Indifference Bold"/>
                <a:cs typeface="Glacial Indifference Bold"/>
                <a:sym typeface="Glacial Indifference Bold"/>
              </a:rPr>
              <a:t>AI Response</a:t>
            </a:r>
            <a:r>
              <a:rPr lang="en-US" sz="3256">
                <a:solidFill>
                  <a:srgbClr val="000000"/>
                </a:solidFill>
                <a:latin typeface="Glacial Indifference"/>
                <a:ea typeface="Glacial Indifference"/>
                <a:cs typeface="Glacial Indifference"/>
                <a:sym typeface="Glacial Indifference"/>
              </a:rPr>
              <a:t>: Suggests wellness exercises or counselor consultation.</a:t>
            </a:r>
          </a:p>
          <a:p>
            <a:pPr algn="l" marL="703150" indent="-351575" lvl="1">
              <a:lnSpc>
                <a:spcPts val="5536"/>
              </a:lnSpc>
              <a:buFont typeface="Arial"/>
              <a:buChar char="•"/>
            </a:pPr>
            <a:r>
              <a:rPr lang="en-US" b="true" sz="3256">
                <a:solidFill>
                  <a:srgbClr val="000000"/>
                </a:solidFill>
                <a:latin typeface="Glacial Indifference Bold"/>
                <a:ea typeface="Glacial Indifference Bold"/>
                <a:cs typeface="Glacial Indifference Bold"/>
                <a:sym typeface="Glacial Indifference Bold"/>
              </a:rPr>
              <a:t>Outcome</a:t>
            </a:r>
            <a:r>
              <a:rPr lang="en-US" sz="3256">
                <a:solidFill>
                  <a:srgbClr val="000000"/>
                </a:solidFill>
                <a:latin typeface="Glacial Indifference"/>
                <a:ea typeface="Glacial Indifference"/>
                <a:cs typeface="Glacial Indifference"/>
                <a:sym typeface="Glacial Indifference"/>
              </a:rPr>
              <a:t>: Early intervention to prevent worsening of depression.</a:t>
            </a:r>
          </a:p>
        </p:txBody>
      </p:sp>
      <p:sp>
        <p:nvSpPr>
          <p:cNvPr name="TextBox 5" id="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53</a:t>
            </a:r>
          </a:p>
        </p:txBody>
      </p:sp>
    </p:spTree>
  </p:cSld>
  <p:clrMapOvr>
    <a:masterClrMapping/>
  </p:clrMapOvr>
  <p:transition spd="fast">
    <p:push dir="l"/>
  </p:transition>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149340" y="0"/>
            <a:ext cx="5143500" cy="5143500"/>
          </a:xfrm>
          <a:custGeom>
            <a:avLst/>
            <a:gdLst/>
            <a:ahLst/>
            <a:cxnLst/>
            <a:rect r="r" b="b" t="t" l="l"/>
            <a:pathLst>
              <a:path h="5143500" w="5143500">
                <a:moveTo>
                  <a:pt x="0" y="0"/>
                </a:moveTo>
                <a:lnTo>
                  <a:pt x="5143500" y="0"/>
                </a:lnTo>
                <a:lnTo>
                  <a:pt x="5143500"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47965" y="571500"/>
            <a:ext cx="13694319" cy="942975"/>
          </a:xfrm>
          <a:prstGeom prst="rect">
            <a:avLst/>
          </a:prstGeom>
        </p:spPr>
        <p:txBody>
          <a:bodyPr anchor="t" rtlCol="false" tIns="0" lIns="0" bIns="0" rIns="0">
            <a:spAutoFit/>
          </a:bodyPr>
          <a:lstStyle/>
          <a:p>
            <a:pPr algn="ctr" marL="0" indent="0" lvl="0">
              <a:lnSpc>
                <a:spcPts val="7500"/>
              </a:lnSpc>
            </a:pPr>
            <a:r>
              <a:rPr lang="en-US" b="true" sz="6000" i="true">
                <a:solidFill>
                  <a:srgbClr val="000000"/>
                </a:solidFill>
                <a:latin typeface="Cormorant Garamond Bold Italics"/>
                <a:ea typeface="Cormorant Garamond Bold Italics"/>
                <a:cs typeface="Cormorant Garamond Bold Italics"/>
                <a:sym typeface="Cormorant Garamond Bold Italics"/>
              </a:rPr>
              <a:t>Benefits of AI in Mental Health</a:t>
            </a:r>
          </a:p>
        </p:txBody>
      </p:sp>
      <p:sp>
        <p:nvSpPr>
          <p:cNvPr name="TextBox 4" id="4"/>
          <p:cNvSpPr txBox="true"/>
          <p:nvPr/>
        </p:nvSpPr>
        <p:spPr>
          <a:xfrm rot="0">
            <a:off x="1828458" y="2409825"/>
            <a:ext cx="14286676" cy="3431741"/>
          </a:xfrm>
          <a:prstGeom prst="rect">
            <a:avLst/>
          </a:prstGeom>
        </p:spPr>
        <p:txBody>
          <a:bodyPr anchor="t" rtlCol="false" tIns="0" lIns="0" bIns="0" rIns="0">
            <a:spAutoFit/>
          </a:bodyPr>
          <a:lstStyle/>
          <a:p>
            <a:pPr algn="l" marL="703150" indent="-351575" lvl="1">
              <a:lnSpc>
                <a:spcPts val="5536"/>
              </a:lnSpc>
              <a:buFont typeface="Arial"/>
              <a:buChar char="•"/>
            </a:pPr>
            <a:r>
              <a:rPr lang="en-US" b="true" sz="3256">
                <a:solidFill>
                  <a:srgbClr val="000000"/>
                </a:solidFill>
                <a:latin typeface="Glacial Indifference Bold"/>
                <a:ea typeface="Glacial Indifference Bold"/>
                <a:cs typeface="Glacial Indifference Bold"/>
                <a:sym typeface="Glacial Indifference Bold"/>
              </a:rPr>
              <a:t>Early Detection</a:t>
            </a:r>
            <a:r>
              <a:rPr lang="en-US" sz="3256">
                <a:solidFill>
                  <a:srgbClr val="000000"/>
                </a:solidFill>
                <a:latin typeface="Glacial Indifference"/>
                <a:ea typeface="Glacial Indifference"/>
                <a:cs typeface="Glacial Indifference"/>
                <a:sym typeface="Glacial Indifference"/>
              </a:rPr>
              <a:t>: Spot problems before they worsen.</a:t>
            </a:r>
          </a:p>
          <a:p>
            <a:pPr algn="l" marL="703150" indent="-351575" lvl="1">
              <a:lnSpc>
                <a:spcPts val="5536"/>
              </a:lnSpc>
              <a:buFont typeface="Arial"/>
              <a:buChar char="•"/>
            </a:pPr>
            <a:r>
              <a:rPr lang="en-US" b="true" sz="3256">
                <a:solidFill>
                  <a:srgbClr val="000000"/>
                </a:solidFill>
                <a:latin typeface="Glacial Indifference Bold"/>
                <a:ea typeface="Glacial Indifference Bold"/>
                <a:cs typeface="Glacial Indifference Bold"/>
                <a:sym typeface="Glacial Indifference Bold"/>
              </a:rPr>
              <a:t>Personalized Care</a:t>
            </a:r>
            <a:r>
              <a:rPr lang="en-US" sz="3256">
                <a:solidFill>
                  <a:srgbClr val="000000"/>
                </a:solidFill>
                <a:latin typeface="Glacial Indifference"/>
                <a:ea typeface="Glacial Indifference"/>
                <a:cs typeface="Glacial Indifference"/>
                <a:sym typeface="Glacial Indifference"/>
              </a:rPr>
              <a:t>: Adapts support based on individual needs.</a:t>
            </a:r>
          </a:p>
          <a:p>
            <a:pPr algn="l" marL="703150" indent="-351575" lvl="1">
              <a:lnSpc>
                <a:spcPts val="5536"/>
              </a:lnSpc>
              <a:buFont typeface="Arial"/>
              <a:buChar char="•"/>
            </a:pPr>
            <a:r>
              <a:rPr lang="en-US" b="true" sz="3256">
                <a:solidFill>
                  <a:srgbClr val="000000"/>
                </a:solidFill>
                <a:latin typeface="Glacial Indifference Bold"/>
                <a:ea typeface="Glacial Indifference Bold"/>
                <a:cs typeface="Glacial Indifference Bold"/>
                <a:sym typeface="Glacial Indifference Bold"/>
              </a:rPr>
              <a:t>Continuous Support</a:t>
            </a:r>
            <a:r>
              <a:rPr lang="en-US" sz="3256">
                <a:solidFill>
                  <a:srgbClr val="000000"/>
                </a:solidFill>
                <a:latin typeface="Glacial Indifference"/>
                <a:ea typeface="Glacial Indifference"/>
                <a:cs typeface="Glacial Indifference"/>
                <a:sym typeface="Glacial Indifference"/>
              </a:rPr>
              <a:t>: Provides help anytime, no appointments needed.</a:t>
            </a:r>
          </a:p>
          <a:p>
            <a:pPr algn="l" marL="703150" indent="-351575" lvl="1">
              <a:lnSpc>
                <a:spcPts val="5536"/>
              </a:lnSpc>
              <a:buFont typeface="Arial"/>
              <a:buChar char="•"/>
            </a:pPr>
            <a:r>
              <a:rPr lang="en-US" b="true" sz="3256">
                <a:solidFill>
                  <a:srgbClr val="000000"/>
                </a:solidFill>
                <a:latin typeface="Glacial Indifference Bold"/>
                <a:ea typeface="Glacial Indifference Bold"/>
                <a:cs typeface="Glacial Indifference Bold"/>
                <a:sym typeface="Glacial Indifference Bold"/>
              </a:rPr>
              <a:t>Data-Driven</a:t>
            </a:r>
            <a:r>
              <a:rPr lang="en-US" sz="3256">
                <a:solidFill>
                  <a:srgbClr val="000000"/>
                </a:solidFill>
                <a:latin typeface="Glacial Indifference"/>
                <a:ea typeface="Glacial Indifference"/>
                <a:cs typeface="Glacial Indifference"/>
                <a:sym typeface="Glacial Indifference"/>
              </a:rPr>
              <a:t>: Consistent, evidence-based insights.</a:t>
            </a:r>
          </a:p>
          <a:p>
            <a:pPr algn="l" marL="703150" indent="-351575" lvl="1">
              <a:lnSpc>
                <a:spcPts val="5536"/>
              </a:lnSpc>
              <a:buFont typeface="Arial"/>
              <a:buChar char="•"/>
            </a:pPr>
            <a:r>
              <a:rPr lang="en-US" b="true" sz="3256">
                <a:solidFill>
                  <a:srgbClr val="000000"/>
                </a:solidFill>
                <a:latin typeface="Glacial Indifference Bold"/>
                <a:ea typeface="Glacial Indifference Bold"/>
                <a:cs typeface="Glacial Indifference Bold"/>
                <a:sym typeface="Glacial Indifference Bold"/>
              </a:rPr>
              <a:t>Cost-Effective</a:t>
            </a:r>
            <a:r>
              <a:rPr lang="en-US" sz="3256">
                <a:solidFill>
                  <a:srgbClr val="000000"/>
                </a:solidFill>
                <a:latin typeface="Glacial Indifference"/>
                <a:ea typeface="Glacial Indifference"/>
                <a:cs typeface="Glacial Indifference"/>
                <a:sym typeface="Glacial Indifference"/>
              </a:rPr>
              <a:t>: Scalable without needing more human resources.</a:t>
            </a:r>
          </a:p>
        </p:txBody>
      </p:sp>
      <p:sp>
        <p:nvSpPr>
          <p:cNvPr name="TextBox 5" id="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54</a:t>
            </a:r>
          </a:p>
        </p:txBody>
      </p:sp>
    </p:spTree>
  </p:cSld>
  <p:clrMapOvr>
    <a:masterClrMapping/>
  </p:clrMapOvr>
  <p:transition spd="fast">
    <p:push dir="l"/>
  </p:transition>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149340" y="0"/>
            <a:ext cx="5143500" cy="5143500"/>
          </a:xfrm>
          <a:custGeom>
            <a:avLst/>
            <a:gdLst/>
            <a:ahLst/>
            <a:cxnLst/>
            <a:rect r="r" b="b" t="t" l="l"/>
            <a:pathLst>
              <a:path h="5143500" w="5143500">
                <a:moveTo>
                  <a:pt x="0" y="0"/>
                </a:moveTo>
                <a:lnTo>
                  <a:pt x="5143500" y="0"/>
                </a:lnTo>
                <a:lnTo>
                  <a:pt x="5143500"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47965" y="571500"/>
            <a:ext cx="13694319" cy="942975"/>
          </a:xfrm>
          <a:prstGeom prst="rect">
            <a:avLst/>
          </a:prstGeom>
        </p:spPr>
        <p:txBody>
          <a:bodyPr anchor="t" rtlCol="false" tIns="0" lIns="0" bIns="0" rIns="0">
            <a:spAutoFit/>
          </a:bodyPr>
          <a:lstStyle/>
          <a:p>
            <a:pPr algn="ctr" marL="0" indent="0" lvl="0">
              <a:lnSpc>
                <a:spcPts val="7500"/>
              </a:lnSpc>
            </a:pPr>
            <a:r>
              <a:rPr lang="en-US" b="true" sz="6000" i="true">
                <a:solidFill>
                  <a:srgbClr val="000000"/>
                </a:solidFill>
                <a:latin typeface="Cormorant Garamond Bold Italics"/>
                <a:ea typeface="Cormorant Garamond Bold Italics"/>
                <a:cs typeface="Cormorant Garamond Bold Italics"/>
                <a:sym typeface="Cormorant Garamond Bold Italics"/>
              </a:rPr>
              <a:t>Challenges and Considerations</a:t>
            </a:r>
          </a:p>
        </p:txBody>
      </p:sp>
      <p:sp>
        <p:nvSpPr>
          <p:cNvPr name="TextBox 4" id="4"/>
          <p:cNvSpPr txBox="true"/>
          <p:nvPr/>
        </p:nvSpPr>
        <p:spPr>
          <a:xfrm rot="0">
            <a:off x="1828458" y="2409825"/>
            <a:ext cx="14286676" cy="2041091"/>
          </a:xfrm>
          <a:prstGeom prst="rect">
            <a:avLst/>
          </a:prstGeom>
        </p:spPr>
        <p:txBody>
          <a:bodyPr anchor="t" rtlCol="false" tIns="0" lIns="0" bIns="0" rIns="0">
            <a:spAutoFit/>
          </a:bodyPr>
          <a:lstStyle/>
          <a:p>
            <a:pPr algn="l" marL="703150" indent="-351575" lvl="1">
              <a:lnSpc>
                <a:spcPts val="5536"/>
              </a:lnSpc>
              <a:buFont typeface="Arial"/>
              <a:buChar char="•"/>
            </a:pPr>
            <a:r>
              <a:rPr lang="en-US" b="true" sz="3256">
                <a:solidFill>
                  <a:srgbClr val="000000"/>
                </a:solidFill>
                <a:latin typeface="Glacial Indifference Bold"/>
                <a:ea typeface="Glacial Indifference Bold"/>
                <a:cs typeface="Glacial Indifference Bold"/>
                <a:sym typeface="Glacial Indifference Bold"/>
              </a:rPr>
              <a:t>Privacy</a:t>
            </a:r>
            <a:r>
              <a:rPr lang="en-US" sz="3256">
                <a:solidFill>
                  <a:srgbClr val="000000"/>
                </a:solidFill>
                <a:latin typeface="Glacial Indifference"/>
                <a:ea typeface="Glacial Indifference"/>
                <a:cs typeface="Glacial Indifference"/>
                <a:sym typeface="Glacial Indifference"/>
              </a:rPr>
              <a:t>: Ensure secure data storage and encryption.</a:t>
            </a:r>
          </a:p>
          <a:p>
            <a:pPr algn="l" marL="703150" indent="-351575" lvl="1">
              <a:lnSpc>
                <a:spcPts val="5536"/>
              </a:lnSpc>
              <a:buFont typeface="Arial"/>
              <a:buChar char="•"/>
            </a:pPr>
            <a:r>
              <a:rPr lang="en-US" b="true" sz="3256">
                <a:solidFill>
                  <a:srgbClr val="000000"/>
                </a:solidFill>
                <a:latin typeface="Glacial Indifference Bold"/>
                <a:ea typeface="Glacial Indifference Bold"/>
                <a:cs typeface="Glacial Indifference Bold"/>
                <a:sym typeface="Glacial Indifference Bold"/>
              </a:rPr>
              <a:t>Bias</a:t>
            </a:r>
            <a:r>
              <a:rPr lang="en-US" sz="3256">
                <a:solidFill>
                  <a:srgbClr val="000000"/>
                </a:solidFill>
                <a:latin typeface="Glacial Indifference"/>
                <a:ea typeface="Glacial Indifference"/>
                <a:cs typeface="Glacial Indifference"/>
                <a:sym typeface="Glacial Indifference"/>
              </a:rPr>
              <a:t>: Avoid biased results by using diverse datasets.</a:t>
            </a:r>
          </a:p>
          <a:p>
            <a:pPr algn="l" marL="703150" indent="-351575" lvl="1">
              <a:lnSpc>
                <a:spcPts val="5536"/>
              </a:lnSpc>
              <a:buFont typeface="Arial"/>
              <a:buChar char="•"/>
            </a:pPr>
            <a:r>
              <a:rPr lang="en-US" b="true" sz="3256">
                <a:solidFill>
                  <a:srgbClr val="000000"/>
                </a:solidFill>
                <a:latin typeface="Glacial Indifference Bold"/>
                <a:ea typeface="Glacial Indifference Bold"/>
                <a:cs typeface="Glacial Indifference Bold"/>
                <a:sym typeface="Glacial Indifference Bold"/>
              </a:rPr>
              <a:t>Human Oversight</a:t>
            </a:r>
            <a:r>
              <a:rPr lang="en-US" sz="3256">
                <a:solidFill>
                  <a:srgbClr val="000000"/>
                </a:solidFill>
                <a:latin typeface="Glacial Indifference"/>
                <a:ea typeface="Glacial Indifference"/>
                <a:cs typeface="Glacial Indifference"/>
                <a:sym typeface="Glacial Indifference"/>
              </a:rPr>
              <a:t>: AI should support, not replace, professionals.</a:t>
            </a:r>
          </a:p>
        </p:txBody>
      </p:sp>
      <p:sp>
        <p:nvSpPr>
          <p:cNvPr name="TextBox 5" id="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55</a:t>
            </a:r>
          </a:p>
        </p:txBody>
      </p:sp>
    </p:spTree>
  </p:cSld>
  <p:clrMapOvr>
    <a:masterClrMapping/>
  </p:clrMapOvr>
  <p:transition spd="fast">
    <p:push dir="l"/>
  </p:transition>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149340" y="0"/>
            <a:ext cx="5143500" cy="5143500"/>
          </a:xfrm>
          <a:custGeom>
            <a:avLst/>
            <a:gdLst/>
            <a:ahLst/>
            <a:cxnLst/>
            <a:rect r="r" b="b" t="t" l="l"/>
            <a:pathLst>
              <a:path h="5143500" w="5143500">
                <a:moveTo>
                  <a:pt x="0" y="0"/>
                </a:moveTo>
                <a:lnTo>
                  <a:pt x="5143500" y="0"/>
                </a:lnTo>
                <a:lnTo>
                  <a:pt x="5143500"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47965" y="571500"/>
            <a:ext cx="13694319" cy="942975"/>
          </a:xfrm>
          <a:prstGeom prst="rect">
            <a:avLst/>
          </a:prstGeom>
        </p:spPr>
        <p:txBody>
          <a:bodyPr anchor="t" rtlCol="false" tIns="0" lIns="0" bIns="0" rIns="0">
            <a:spAutoFit/>
          </a:bodyPr>
          <a:lstStyle/>
          <a:p>
            <a:pPr algn="ctr" marL="0" indent="0" lvl="0">
              <a:lnSpc>
                <a:spcPts val="7500"/>
              </a:lnSpc>
            </a:pPr>
            <a:r>
              <a:rPr lang="en-US" b="true" sz="6000" i="true">
                <a:solidFill>
                  <a:srgbClr val="000000"/>
                </a:solidFill>
                <a:latin typeface="Cormorant Garamond Bold Italics"/>
                <a:ea typeface="Cormorant Garamond Bold Italics"/>
                <a:cs typeface="Cormorant Garamond Bold Italics"/>
                <a:sym typeface="Cormorant Garamond Bold Italics"/>
              </a:rPr>
              <a:t>Future Prospects of AI in Mental Health</a:t>
            </a:r>
          </a:p>
        </p:txBody>
      </p:sp>
      <p:sp>
        <p:nvSpPr>
          <p:cNvPr name="TextBox 4" id="4"/>
          <p:cNvSpPr txBox="true"/>
          <p:nvPr/>
        </p:nvSpPr>
        <p:spPr>
          <a:xfrm rot="0">
            <a:off x="1828458" y="2409825"/>
            <a:ext cx="14286676" cy="2736416"/>
          </a:xfrm>
          <a:prstGeom prst="rect">
            <a:avLst/>
          </a:prstGeom>
        </p:spPr>
        <p:txBody>
          <a:bodyPr anchor="t" rtlCol="false" tIns="0" lIns="0" bIns="0" rIns="0">
            <a:spAutoFit/>
          </a:bodyPr>
          <a:lstStyle/>
          <a:p>
            <a:pPr algn="l" marL="703150" indent="-351575" lvl="1">
              <a:lnSpc>
                <a:spcPts val="5536"/>
              </a:lnSpc>
              <a:buFont typeface="Arial"/>
              <a:buChar char="•"/>
            </a:pPr>
            <a:r>
              <a:rPr lang="en-US" b="true" sz="3256">
                <a:solidFill>
                  <a:srgbClr val="000000"/>
                </a:solidFill>
                <a:latin typeface="Glacial Indifference Bold"/>
                <a:ea typeface="Glacial Indifference Bold"/>
                <a:cs typeface="Glacial Indifference Bold"/>
                <a:sym typeface="Glacial Indifference Bold"/>
              </a:rPr>
              <a:t>Brain-Computer Interfaces</a:t>
            </a:r>
            <a:r>
              <a:rPr lang="en-US" sz="3256">
                <a:solidFill>
                  <a:srgbClr val="000000"/>
                </a:solidFill>
                <a:latin typeface="Glacial Indifference"/>
                <a:ea typeface="Glacial Indifference"/>
                <a:cs typeface="Glacial Indifference"/>
                <a:sym typeface="Glacial Indifference"/>
              </a:rPr>
              <a:t>: Detect cognitive patterns in real time.</a:t>
            </a:r>
          </a:p>
          <a:p>
            <a:pPr algn="l" marL="703150" indent="-351575" lvl="1">
              <a:lnSpc>
                <a:spcPts val="5536"/>
              </a:lnSpc>
              <a:buFont typeface="Arial"/>
              <a:buChar char="•"/>
            </a:pPr>
            <a:r>
              <a:rPr lang="en-US" b="true" sz="3256">
                <a:solidFill>
                  <a:srgbClr val="000000"/>
                </a:solidFill>
                <a:latin typeface="Glacial Indifference Bold"/>
                <a:ea typeface="Glacial Indifference Bold"/>
                <a:cs typeface="Glacial Indifference Bold"/>
                <a:sym typeface="Glacial Indifference Bold"/>
              </a:rPr>
              <a:t>Hybrid Models</a:t>
            </a:r>
            <a:r>
              <a:rPr lang="en-US" sz="3256">
                <a:solidFill>
                  <a:srgbClr val="000000"/>
                </a:solidFill>
                <a:latin typeface="Glacial Indifference"/>
                <a:ea typeface="Glacial Indifference"/>
                <a:cs typeface="Glacial Indifference"/>
                <a:sym typeface="Glacial Indifference"/>
              </a:rPr>
              <a:t>: AI + human therapists for better care.</a:t>
            </a:r>
          </a:p>
          <a:p>
            <a:pPr algn="l" marL="703150" indent="-351575" lvl="1">
              <a:lnSpc>
                <a:spcPts val="5536"/>
              </a:lnSpc>
              <a:buFont typeface="Arial"/>
              <a:buChar char="•"/>
            </a:pPr>
            <a:r>
              <a:rPr lang="en-US" b="true" sz="3256">
                <a:solidFill>
                  <a:srgbClr val="000000"/>
                </a:solidFill>
                <a:latin typeface="Glacial Indifference Bold"/>
                <a:ea typeface="Glacial Indifference Bold"/>
                <a:cs typeface="Glacial Indifference Bold"/>
                <a:sym typeface="Glacial Indifference Bold"/>
              </a:rPr>
              <a:t>Regulatory Approval</a:t>
            </a:r>
            <a:r>
              <a:rPr lang="en-US" sz="3256">
                <a:solidFill>
                  <a:srgbClr val="000000"/>
                </a:solidFill>
                <a:latin typeface="Glacial Indifference"/>
                <a:ea typeface="Glacial Indifference"/>
                <a:cs typeface="Glacial Indifference"/>
                <a:sym typeface="Glacial Indifference"/>
              </a:rPr>
              <a:t>: Clinical validation for medical use.</a:t>
            </a:r>
          </a:p>
          <a:p>
            <a:pPr algn="l" marL="703150" indent="-351575" lvl="1">
              <a:lnSpc>
                <a:spcPts val="5536"/>
              </a:lnSpc>
              <a:buFont typeface="Arial"/>
              <a:buChar char="•"/>
            </a:pPr>
            <a:r>
              <a:rPr lang="en-US" b="true" sz="3256">
                <a:solidFill>
                  <a:srgbClr val="000000"/>
                </a:solidFill>
                <a:latin typeface="Glacial Indifference Bold"/>
                <a:ea typeface="Glacial Indifference Bold"/>
                <a:cs typeface="Glacial Indifference Bold"/>
                <a:sym typeface="Glacial Indifference Bold"/>
              </a:rPr>
              <a:t>Global Access</a:t>
            </a:r>
            <a:r>
              <a:rPr lang="en-US" sz="3256">
                <a:solidFill>
                  <a:srgbClr val="000000"/>
                </a:solidFill>
                <a:latin typeface="Glacial Indifference"/>
                <a:ea typeface="Glacial Indifference"/>
                <a:cs typeface="Glacial Indifference"/>
                <a:sym typeface="Glacial Indifference"/>
              </a:rPr>
              <a:t>: AI in areas with limited mental health resources.</a:t>
            </a:r>
          </a:p>
        </p:txBody>
      </p:sp>
      <p:sp>
        <p:nvSpPr>
          <p:cNvPr name="TextBox 5" id="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56</a:t>
            </a:r>
          </a:p>
        </p:txBody>
      </p:sp>
    </p:spTree>
  </p:cSld>
  <p:clrMapOvr>
    <a:masterClrMapping/>
  </p:clrMapOvr>
  <p:transition spd="fast">
    <p:push dir="l"/>
  </p:transition>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57</a:t>
            </a:r>
          </a:p>
        </p:txBody>
      </p:sp>
      <p:sp>
        <p:nvSpPr>
          <p:cNvPr name="Freeform 3" id="3"/>
          <p:cNvSpPr/>
          <p:nvPr/>
        </p:nvSpPr>
        <p:spPr>
          <a:xfrm flipH="false" flipV="true" rot="0">
            <a:off x="0" y="5796756"/>
            <a:ext cx="5703543" cy="4490244"/>
          </a:xfrm>
          <a:custGeom>
            <a:avLst/>
            <a:gdLst/>
            <a:ahLst/>
            <a:cxnLst/>
            <a:rect r="r" b="b" t="t" l="l"/>
            <a:pathLst>
              <a:path h="4490244" w="5703543">
                <a:moveTo>
                  <a:pt x="0" y="4490244"/>
                </a:moveTo>
                <a:lnTo>
                  <a:pt x="5703543" y="4490244"/>
                </a:lnTo>
                <a:lnTo>
                  <a:pt x="5703543" y="0"/>
                </a:lnTo>
                <a:lnTo>
                  <a:pt x="0" y="0"/>
                </a:lnTo>
                <a:lnTo>
                  <a:pt x="0" y="449024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23685" y="6802684"/>
            <a:ext cx="3700206" cy="3803950"/>
          </a:xfrm>
          <a:custGeom>
            <a:avLst/>
            <a:gdLst/>
            <a:ahLst/>
            <a:cxnLst/>
            <a:rect r="r" b="b" t="t" l="l"/>
            <a:pathLst>
              <a:path h="3803950" w="3700206">
                <a:moveTo>
                  <a:pt x="0" y="0"/>
                </a:moveTo>
                <a:lnTo>
                  <a:pt x="3700206" y="0"/>
                </a:lnTo>
                <a:lnTo>
                  <a:pt x="3700206" y="3803950"/>
                </a:lnTo>
                <a:lnTo>
                  <a:pt x="0" y="38039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786379" y="895350"/>
            <a:ext cx="12715243" cy="2503170"/>
          </a:xfrm>
          <a:prstGeom prst="rect">
            <a:avLst/>
          </a:prstGeom>
        </p:spPr>
        <p:txBody>
          <a:bodyPr anchor="t" rtlCol="false" tIns="0" lIns="0" bIns="0" rIns="0">
            <a:spAutoFit/>
          </a:bodyPr>
          <a:lstStyle/>
          <a:p>
            <a:pPr algn="ctr">
              <a:lnSpc>
                <a:spcPts val="10080"/>
              </a:lnSpc>
            </a:pPr>
            <a:r>
              <a:rPr lang="en-US" b="true" sz="7200" i="true">
                <a:solidFill>
                  <a:srgbClr val="000000"/>
                </a:solidFill>
                <a:latin typeface="Cormorant Garamond Bold Italics"/>
                <a:ea typeface="Cormorant Garamond Bold Italics"/>
                <a:cs typeface="Cormorant Garamond Bold Italics"/>
                <a:sym typeface="Cormorant Garamond Bold Italics"/>
              </a:rPr>
              <a:t>Conclusion</a:t>
            </a:r>
          </a:p>
          <a:p>
            <a:pPr algn="ctr" marL="0" indent="0" lvl="0">
              <a:lnSpc>
                <a:spcPts val="10080"/>
              </a:lnSpc>
              <a:spcBef>
                <a:spcPct val="0"/>
              </a:spcBef>
            </a:pPr>
          </a:p>
        </p:txBody>
      </p:sp>
      <p:grpSp>
        <p:nvGrpSpPr>
          <p:cNvPr name="Group 6" id="6"/>
          <p:cNvGrpSpPr/>
          <p:nvPr/>
        </p:nvGrpSpPr>
        <p:grpSpPr>
          <a:xfrm rot="0">
            <a:off x="2786379" y="3029301"/>
            <a:ext cx="842787" cy="84278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01</a:t>
              </a:r>
            </a:p>
          </p:txBody>
        </p:sp>
      </p:grpSp>
      <p:grpSp>
        <p:nvGrpSpPr>
          <p:cNvPr name="Group 9" id="9"/>
          <p:cNvGrpSpPr/>
          <p:nvPr/>
        </p:nvGrpSpPr>
        <p:grpSpPr>
          <a:xfrm rot="0">
            <a:off x="2786379" y="4491213"/>
            <a:ext cx="842787" cy="84278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02</a:t>
              </a:r>
            </a:p>
          </p:txBody>
        </p:sp>
      </p:grpSp>
      <p:grpSp>
        <p:nvGrpSpPr>
          <p:cNvPr name="Group 12" id="12"/>
          <p:cNvGrpSpPr/>
          <p:nvPr/>
        </p:nvGrpSpPr>
        <p:grpSpPr>
          <a:xfrm rot="0">
            <a:off x="2786379" y="6000361"/>
            <a:ext cx="842787" cy="84278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03</a:t>
              </a:r>
            </a:p>
          </p:txBody>
        </p:sp>
      </p:grpSp>
      <p:grpSp>
        <p:nvGrpSpPr>
          <p:cNvPr name="Group 15" id="15"/>
          <p:cNvGrpSpPr/>
          <p:nvPr/>
        </p:nvGrpSpPr>
        <p:grpSpPr>
          <a:xfrm rot="0">
            <a:off x="9494202" y="3222095"/>
            <a:ext cx="842787" cy="84278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17" id="17"/>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04</a:t>
              </a:r>
            </a:p>
          </p:txBody>
        </p:sp>
      </p:grpSp>
      <p:grpSp>
        <p:nvGrpSpPr>
          <p:cNvPr name="Group 18" id="18"/>
          <p:cNvGrpSpPr/>
          <p:nvPr/>
        </p:nvGrpSpPr>
        <p:grpSpPr>
          <a:xfrm rot="0">
            <a:off x="9494202" y="4591155"/>
            <a:ext cx="842787" cy="84278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05</a:t>
              </a:r>
            </a:p>
          </p:txBody>
        </p:sp>
      </p:grpSp>
      <p:grpSp>
        <p:nvGrpSpPr>
          <p:cNvPr name="Group 21" id="21"/>
          <p:cNvGrpSpPr/>
          <p:nvPr/>
        </p:nvGrpSpPr>
        <p:grpSpPr>
          <a:xfrm rot="0">
            <a:off x="9494202" y="6061656"/>
            <a:ext cx="842787" cy="84278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23" id="23"/>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06</a:t>
              </a:r>
            </a:p>
          </p:txBody>
        </p:sp>
      </p:grpSp>
      <p:sp>
        <p:nvSpPr>
          <p:cNvPr name="TextBox 24" id="24"/>
          <p:cNvSpPr txBox="true"/>
          <p:nvPr/>
        </p:nvSpPr>
        <p:spPr>
          <a:xfrm rot="0">
            <a:off x="3837582" y="3164945"/>
            <a:ext cx="4955083" cy="1661795"/>
          </a:xfrm>
          <a:prstGeom prst="rect">
            <a:avLst/>
          </a:prstGeom>
        </p:spPr>
        <p:txBody>
          <a:bodyPr anchor="t" rtlCol="false" tIns="0" lIns="0" bIns="0" rIns="0">
            <a:spAutoFit/>
          </a:bodyPr>
          <a:lstStyle/>
          <a:p>
            <a:pPr algn="l">
              <a:lnSpc>
                <a:spcPts val="4480"/>
              </a:lnSpc>
            </a:pPr>
            <a:r>
              <a:rPr lang="en-US" sz="3200">
                <a:solidFill>
                  <a:srgbClr val="000000"/>
                </a:solidFill>
                <a:latin typeface="Glacial Indifference"/>
                <a:ea typeface="Glacial Indifference"/>
                <a:cs typeface="Glacial Indifference"/>
                <a:sym typeface="Glacial Indifference"/>
              </a:rPr>
              <a:t>Multimodal AI enhances early detection</a:t>
            </a:r>
          </a:p>
          <a:p>
            <a:pPr algn="l">
              <a:lnSpc>
                <a:spcPts val="4480"/>
              </a:lnSpc>
            </a:pPr>
          </a:p>
        </p:txBody>
      </p:sp>
      <p:sp>
        <p:nvSpPr>
          <p:cNvPr name="TextBox 25" id="25"/>
          <p:cNvSpPr txBox="true"/>
          <p:nvPr/>
        </p:nvSpPr>
        <p:spPr>
          <a:xfrm rot="0">
            <a:off x="3837582" y="4293482"/>
            <a:ext cx="4955083" cy="2223770"/>
          </a:xfrm>
          <a:prstGeom prst="rect">
            <a:avLst/>
          </a:prstGeom>
        </p:spPr>
        <p:txBody>
          <a:bodyPr anchor="t" rtlCol="false" tIns="0" lIns="0" bIns="0" rIns="0">
            <a:spAutoFit/>
          </a:bodyPr>
          <a:lstStyle/>
          <a:p>
            <a:pPr algn="l">
              <a:lnSpc>
                <a:spcPts val="4480"/>
              </a:lnSpc>
            </a:pPr>
            <a:r>
              <a:rPr lang="en-US" sz="3200">
                <a:solidFill>
                  <a:srgbClr val="000000"/>
                </a:solidFill>
                <a:latin typeface="Glacial Indifference"/>
                <a:ea typeface="Glacial Indifference"/>
                <a:cs typeface="Glacial Indifference"/>
                <a:sym typeface="Glacial Indifference"/>
              </a:rPr>
              <a:t>Personalized interventions improve treatment outcomes</a:t>
            </a:r>
          </a:p>
          <a:p>
            <a:pPr algn="l">
              <a:lnSpc>
                <a:spcPts val="4480"/>
              </a:lnSpc>
            </a:pPr>
          </a:p>
        </p:txBody>
      </p:sp>
      <p:sp>
        <p:nvSpPr>
          <p:cNvPr name="TextBox 26" id="26"/>
          <p:cNvSpPr txBox="true"/>
          <p:nvPr/>
        </p:nvSpPr>
        <p:spPr>
          <a:xfrm rot="0">
            <a:off x="3837582" y="5983676"/>
            <a:ext cx="4955083" cy="1661795"/>
          </a:xfrm>
          <a:prstGeom prst="rect">
            <a:avLst/>
          </a:prstGeom>
        </p:spPr>
        <p:txBody>
          <a:bodyPr anchor="t" rtlCol="false" tIns="0" lIns="0" bIns="0" rIns="0">
            <a:spAutoFit/>
          </a:bodyPr>
          <a:lstStyle/>
          <a:p>
            <a:pPr algn="l">
              <a:lnSpc>
                <a:spcPts val="4480"/>
              </a:lnSpc>
            </a:pPr>
            <a:r>
              <a:rPr lang="en-US" sz="3200">
                <a:solidFill>
                  <a:srgbClr val="000000"/>
                </a:solidFill>
                <a:latin typeface="Glacial Indifference"/>
                <a:ea typeface="Glacial Indifference"/>
                <a:cs typeface="Glacial Indifference"/>
                <a:sym typeface="Glacial Indifference"/>
              </a:rPr>
              <a:t>Explainable AI builds clinician-patient trust</a:t>
            </a:r>
          </a:p>
          <a:p>
            <a:pPr algn="l">
              <a:lnSpc>
                <a:spcPts val="4480"/>
              </a:lnSpc>
            </a:pPr>
          </a:p>
        </p:txBody>
      </p:sp>
      <p:sp>
        <p:nvSpPr>
          <p:cNvPr name="TextBox 27" id="27"/>
          <p:cNvSpPr txBox="true"/>
          <p:nvPr/>
        </p:nvSpPr>
        <p:spPr>
          <a:xfrm rot="0">
            <a:off x="10699101" y="3164945"/>
            <a:ext cx="4955083" cy="1661795"/>
          </a:xfrm>
          <a:prstGeom prst="rect">
            <a:avLst/>
          </a:prstGeom>
        </p:spPr>
        <p:txBody>
          <a:bodyPr anchor="t" rtlCol="false" tIns="0" lIns="0" bIns="0" rIns="0">
            <a:spAutoFit/>
          </a:bodyPr>
          <a:lstStyle/>
          <a:p>
            <a:pPr algn="l">
              <a:lnSpc>
                <a:spcPts val="4480"/>
              </a:lnSpc>
            </a:pPr>
            <a:r>
              <a:rPr lang="en-US" sz="3200">
                <a:solidFill>
                  <a:srgbClr val="000000"/>
                </a:solidFill>
                <a:latin typeface="Glacial Indifference"/>
                <a:ea typeface="Glacial Indifference"/>
                <a:cs typeface="Glacial Indifference"/>
                <a:sym typeface="Glacial Indifference"/>
              </a:rPr>
              <a:t>Ethical frameworks ensure responsible integration</a:t>
            </a:r>
          </a:p>
          <a:p>
            <a:pPr algn="l">
              <a:lnSpc>
                <a:spcPts val="4480"/>
              </a:lnSpc>
            </a:pPr>
          </a:p>
        </p:txBody>
      </p:sp>
      <p:sp>
        <p:nvSpPr>
          <p:cNvPr name="TextBox 28" id="28"/>
          <p:cNvSpPr txBox="true"/>
          <p:nvPr/>
        </p:nvSpPr>
        <p:spPr>
          <a:xfrm rot="0">
            <a:off x="10699101" y="4434063"/>
            <a:ext cx="4955083" cy="1661795"/>
          </a:xfrm>
          <a:prstGeom prst="rect">
            <a:avLst/>
          </a:prstGeom>
        </p:spPr>
        <p:txBody>
          <a:bodyPr anchor="t" rtlCol="false" tIns="0" lIns="0" bIns="0" rIns="0">
            <a:spAutoFit/>
          </a:bodyPr>
          <a:lstStyle/>
          <a:p>
            <a:pPr algn="l">
              <a:lnSpc>
                <a:spcPts val="4480"/>
              </a:lnSpc>
            </a:pPr>
            <a:r>
              <a:rPr lang="en-US" sz="3200">
                <a:solidFill>
                  <a:srgbClr val="000000"/>
                </a:solidFill>
                <a:latin typeface="Glacial Indifference"/>
                <a:ea typeface="Glacial Indifference"/>
                <a:cs typeface="Glacial Indifference"/>
                <a:sym typeface="Glacial Indifference"/>
              </a:rPr>
              <a:t>AI supports, does not replace, clinicians</a:t>
            </a:r>
          </a:p>
          <a:p>
            <a:pPr algn="l">
              <a:lnSpc>
                <a:spcPts val="4480"/>
              </a:lnSpc>
            </a:pPr>
          </a:p>
        </p:txBody>
      </p:sp>
      <p:sp>
        <p:nvSpPr>
          <p:cNvPr name="TextBox 29" id="29"/>
          <p:cNvSpPr txBox="true"/>
          <p:nvPr/>
        </p:nvSpPr>
        <p:spPr>
          <a:xfrm rot="0">
            <a:off x="10697967" y="5943211"/>
            <a:ext cx="4956216" cy="1661795"/>
          </a:xfrm>
          <a:prstGeom prst="rect">
            <a:avLst/>
          </a:prstGeom>
        </p:spPr>
        <p:txBody>
          <a:bodyPr anchor="t" rtlCol="false" tIns="0" lIns="0" bIns="0" rIns="0">
            <a:spAutoFit/>
          </a:bodyPr>
          <a:lstStyle/>
          <a:p>
            <a:pPr algn="l">
              <a:lnSpc>
                <a:spcPts val="4480"/>
              </a:lnSpc>
            </a:pPr>
            <a:r>
              <a:rPr lang="en-US" sz="3200">
                <a:solidFill>
                  <a:srgbClr val="000000"/>
                </a:solidFill>
                <a:latin typeface="Glacial Indifference"/>
                <a:ea typeface="Glacial Indifference"/>
                <a:cs typeface="Glacial Indifference"/>
                <a:sym typeface="Glacial Indifference"/>
              </a:rPr>
              <a:t>Real-world validation expands AI deployment</a:t>
            </a:r>
          </a:p>
          <a:p>
            <a:pPr algn="l">
              <a:lnSpc>
                <a:spcPts val="4480"/>
              </a:lnSpc>
            </a:pPr>
          </a:p>
        </p:txBody>
      </p:sp>
    </p:spTree>
  </p:cSld>
  <p:clrMapOvr>
    <a:masterClrMapping/>
  </p:clrMapOvr>
  <p:transition spd="fast">
    <p:push dir="l"/>
  </p:transition>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sp>
        <p:nvSpPr>
          <p:cNvPr name="Freeform 3" id="3"/>
          <p:cNvSpPr/>
          <p:nvPr/>
        </p:nvSpPr>
        <p:spPr>
          <a:xfrm flipH="true" flipV="false" rot="0">
            <a:off x="13809790" y="0"/>
            <a:ext cx="4478210" cy="3525572"/>
          </a:xfrm>
          <a:custGeom>
            <a:avLst/>
            <a:gdLst/>
            <a:ahLst/>
            <a:cxnLst/>
            <a:rect r="r" b="b" t="t" l="l"/>
            <a:pathLst>
              <a:path h="3525572" w="4478210">
                <a:moveTo>
                  <a:pt x="4478210" y="0"/>
                </a:moveTo>
                <a:lnTo>
                  <a:pt x="0" y="0"/>
                </a:lnTo>
                <a:lnTo>
                  <a:pt x="0" y="3525572"/>
                </a:lnTo>
                <a:lnTo>
                  <a:pt x="4478210" y="3525572"/>
                </a:lnTo>
                <a:lnTo>
                  <a:pt x="447821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3809790" y="5826116"/>
            <a:ext cx="4478210" cy="4478210"/>
          </a:xfrm>
          <a:custGeom>
            <a:avLst/>
            <a:gdLst/>
            <a:ahLst/>
            <a:cxnLst/>
            <a:rect r="r" b="b" t="t" l="l"/>
            <a:pathLst>
              <a:path h="4478210" w="4478210">
                <a:moveTo>
                  <a:pt x="4478210" y="0"/>
                </a:moveTo>
                <a:lnTo>
                  <a:pt x="0" y="0"/>
                </a:lnTo>
                <a:lnTo>
                  <a:pt x="0" y="4478210"/>
                </a:lnTo>
                <a:lnTo>
                  <a:pt x="4478210" y="4478210"/>
                </a:lnTo>
                <a:lnTo>
                  <a:pt x="447821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5" id="5"/>
          <p:cNvSpPr/>
          <p:nvPr/>
        </p:nvSpPr>
        <p:spPr>
          <a:xfrm flipH="true">
            <a:off x="1925123" y="2221779"/>
            <a:ext cx="0" cy="5843443"/>
          </a:xfrm>
          <a:prstGeom prst="line">
            <a:avLst/>
          </a:prstGeom>
          <a:ln cap="flat" w="57150">
            <a:solidFill>
              <a:srgbClr val="2D3880"/>
            </a:solidFill>
            <a:prstDash val="solid"/>
            <a:headEnd type="none" len="sm" w="sm"/>
            <a:tailEnd type="none" len="sm" w="sm"/>
          </a:ln>
        </p:spPr>
      </p:sp>
      <p:sp>
        <p:nvSpPr>
          <p:cNvPr name="TextBox 6" id="6"/>
          <p:cNvSpPr txBox="true"/>
          <p:nvPr/>
        </p:nvSpPr>
        <p:spPr>
          <a:xfrm rot="0">
            <a:off x="2697696" y="6704281"/>
            <a:ext cx="4348815" cy="537845"/>
          </a:xfrm>
          <a:prstGeom prst="rect">
            <a:avLst/>
          </a:prstGeom>
        </p:spPr>
        <p:txBody>
          <a:bodyPr anchor="t" rtlCol="false" tIns="0" lIns="0" bIns="0" rIns="0">
            <a:spAutoFit/>
          </a:bodyPr>
          <a:lstStyle/>
          <a:p>
            <a:pPr algn="l" marL="0" indent="0" lvl="0">
              <a:lnSpc>
                <a:spcPts val="4480"/>
              </a:lnSpc>
              <a:spcBef>
                <a:spcPct val="0"/>
              </a:spcBef>
            </a:pPr>
            <a:r>
              <a:rPr lang="en-US" sz="3200">
                <a:solidFill>
                  <a:srgbClr val="000000"/>
                </a:solidFill>
                <a:latin typeface="Glacial Indifference"/>
                <a:ea typeface="Glacial Indifference"/>
                <a:cs typeface="Glacial Indifference"/>
                <a:sym typeface="Glacial Indifference"/>
              </a:rPr>
              <a:t>Faran Ahmed 22P-9249</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58</a:t>
            </a:r>
          </a:p>
        </p:txBody>
      </p:sp>
      <p:sp>
        <p:nvSpPr>
          <p:cNvPr name="TextBox 8" id="8"/>
          <p:cNvSpPr txBox="true"/>
          <p:nvPr/>
        </p:nvSpPr>
        <p:spPr>
          <a:xfrm rot="0">
            <a:off x="2697696" y="3373172"/>
            <a:ext cx="8698578" cy="2911925"/>
          </a:xfrm>
          <a:prstGeom prst="rect">
            <a:avLst/>
          </a:prstGeom>
        </p:spPr>
        <p:txBody>
          <a:bodyPr anchor="t" rtlCol="false" tIns="0" lIns="0" bIns="0" rIns="0">
            <a:spAutoFit/>
          </a:bodyPr>
          <a:lstStyle/>
          <a:p>
            <a:pPr algn="l">
              <a:lnSpc>
                <a:spcPts val="11737"/>
              </a:lnSpc>
            </a:pPr>
            <a:r>
              <a:rPr lang="en-US" sz="8384" i="true" b="true">
                <a:solidFill>
                  <a:srgbClr val="000000"/>
                </a:solidFill>
                <a:latin typeface="Cormorant Garamond Bold Italics"/>
                <a:ea typeface="Cormorant Garamond Bold Italics"/>
                <a:cs typeface="Cormorant Garamond Bold Italics"/>
                <a:sym typeface="Cormorant Garamond Bold Italics"/>
              </a:rPr>
              <a:t>Evaluation Metrics in</a:t>
            </a:r>
          </a:p>
          <a:p>
            <a:pPr algn="l" marL="0" indent="0" lvl="0">
              <a:lnSpc>
                <a:spcPts val="11737"/>
              </a:lnSpc>
              <a:spcBef>
                <a:spcPct val="0"/>
              </a:spcBef>
            </a:pPr>
            <a:r>
              <a:rPr lang="en-US" b="true" sz="8384" i="true">
                <a:solidFill>
                  <a:srgbClr val="000000"/>
                </a:solidFill>
                <a:latin typeface="Cormorant Garamond Bold Italics"/>
                <a:ea typeface="Cormorant Garamond Bold Italics"/>
                <a:cs typeface="Cormorant Garamond Bold Italics"/>
                <a:sym typeface="Cormorant Garamond Bold Italics"/>
              </a:rPr>
              <a:t>AI for Mental Health</a:t>
            </a:r>
          </a:p>
        </p:txBody>
      </p:sp>
    </p:spTree>
  </p:cSld>
  <p:clrMapOvr>
    <a:masterClrMapping/>
  </p:clrMapOvr>
  <p:transition spd="fast">
    <p:push dir="l"/>
  </p:transition>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59</a:t>
            </a:r>
          </a:p>
        </p:txBody>
      </p:sp>
      <p:sp>
        <p:nvSpPr>
          <p:cNvPr name="Freeform 3" id="3"/>
          <p:cNvSpPr/>
          <p:nvPr/>
        </p:nvSpPr>
        <p:spPr>
          <a:xfrm flipH="false" flipV="true" rot="0">
            <a:off x="0" y="5796756"/>
            <a:ext cx="5703543" cy="4490244"/>
          </a:xfrm>
          <a:custGeom>
            <a:avLst/>
            <a:gdLst/>
            <a:ahLst/>
            <a:cxnLst/>
            <a:rect r="r" b="b" t="t" l="l"/>
            <a:pathLst>
              <a:path h="4490244" w="5703543">
                <a:moveTo>
                  <a:pt x="0" y="4490244"/>
                </a:moveTo>
                <a:lnTo>
                  <a:pt x="5703543" y="4490244"/>
                </a:lnTo>
                <a:lnTo>
                  <a:pt x="5703543" y="0"/>
                </a:lnTo>
                <a:lnTo>
                  <a:pt x="0" y="0"/>
                </a:lnTo>
                <a:lnTo>
                  <a:pt x="0" y="449024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23685" y="6802684"/>
            <a:ext cx="3700206" cy="3803950"/>
          </a:xfrm>
          <a:custGeom>
            <a:avLst/>
            <a:gdLst/>
            <a:ahLst/>
            <a:cxnLst/>
            <a:rect r="r" b="b" t="t" l="l"/>
            <a:pathLst>
              <a:path h="3803950" w="3700206">
                <a:moveTo>
                  <a:pt x="0" y="0"/>
                </a:moveTo>
                <a:lnTo>
                  <a:pt x="3700206" y="0"/>
                </a:lnTo>
                <a:lnTo>
                  <a:pt x="3700206" y="3803950"/>
                </a:lnTo>
                <a:lnTo>
                  <a:pt x="0" y="38039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786379" y="895350"/>
            <a:ext cx="12715243" cy="1226820"/>
          </a:xfrm>
          <a:prstGeom prst="rect">
            <a:avLst/>
          </a:prstGeom>
        </p:spPr>
        <p:txBody>
          <a:bodyPr anchor="t" rtlCol="false" tIns="0" lIns="0" bIns="0" rIns="0">
            <a:spAutoFit/>
          </a:bodyPr>
          <a:lstStyle/>
          <a:p>
            <a:pPr algn="ctr" marL="0" indent="0" lvl="0">
              <a:lnSpc>
                <a:spcPts val="10080"/>
              </a:lnSpc>
              <a:spcBef>
                <a:spcPct val="0"/>
              </a:spcBef>
            </a:pPr>
            <a:r>
              <a:rPr lang="en-US" b="true" sz="7200" i="true">
                <a:solidFill>
                  <a:srgbClr val="000000"/>
                </a:solidFill>
                <a:latin typeface="Cormorant Garamond Bold Italics"/>
                <a:ea typeface="Cormorant Garamond Bold Italics"/>
                <a:cs typeface="Cormorant Garamond Bold Italics"/>
                <a:sym typeface="Cormorant Garamond Bold Italics"/>
              </a:rPr>
              <a:t>Overview</a:t>
            </a:r>
          </a:p>
        </p:txBody>
      </p:sp>
      <p:grpSp>
        <p:nvGrpSpPr>
          <p:cNvPr name="Group 6" id="6"/>
          <p:cNvGrpSpPr/>
          <p:nvPr/>
        </p:nvGrpSpPr>
        <p:grpSpPr>
          <a:xfrm rot="0">
            <a:off x="2786379" y="3029301"/>
            <a:ext cx="842787" cy="84278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01</a:t>
              </a:r>
            </a:p>
          </p:txBody>
        </p:sp>
      </p:grpSp>
      <p:grpSp>
        <p:nvGrpSpPr>
          <p:cNvPr name="Group 9" id="9"/>
          <p:cNvGrpSpPr/>
          <p:nvPr/>
        </p:nvGrpSpPr>
        <p:grpSpPr>
          <a:xfrm rot="0">
            <a:off x="2786379" y="4491213"/>
            <a:ext cx="842787" cy="84278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02</a:t>
              </a:r>
            </a:p>
          </p:txBody>
        </p:sp>
      </p:grpSp>
      <p:grpSp>
        <p:nvGrpSpPr>
          <p:cNvPr name="Group 12" id="12"/>
          <p:cNvGrpSpPr/>
          <p:nvPr/>
        </p:nvGrpSpPr>
        <p:grpSpPr>
          <a:xfrm rot="0">
            <a:off x="2786379" y="6000361"/>
            <a:ext cx="842787" cy="84278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03</a:t>
              </a:r>
            </a:p>
          </p:txBody>
        </p:sp>
      </p:grpSp>
      <p:grpSp>
        <p:nvGrpSpPr>
          <p:cNvPr name="Group 15" id="15"/>
          <p:cNvGrpSpPr/>
          <p:nvPr/>
        </p:nvGrpSpPr>
        <p:grpSpPr>
          <a:xfrm rot="0">
            <a:off x="9494202" y="3222095"/>
            <a:ext cx="842787" cy="84278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17" id="17"/>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04</a:t>
              </a:r>
            </a:p>
          </p:txBody>
        </p:sp>
      </p:grpSp>
      <p:grpSp>
        <p:nvGrpSpPr>
          <p:cNvPr name="Group 18" id="18"/>
          <p:cNvGrpSpPr/>
          <p:nvPr/>
        </p:nvGrpSpPr>
        <p:grpSpPr>
          <a:xfrm rot="0">
            <a:off x="9494202" y="4591155"/>
            <a:ext cx="842787" cy="84278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05</a:t>
              </a:r>
            </a:p>
          </p:txBody>
        </p:sp>
      </p:grpSp>
      <p:grpSp>
        <p:nvGrpSpPr>
          <p:cNvPr name="Group 21" id="21"/>
          <p:cNvGrpSpPr/>
          <p:nvPr/>
        </p:nvGrpSpPr>
        <p:grpSpPr>
          <a:xfrm rot="0">
            <a:off x="9494202" y="6061656"/>
            <a:ext cx="842787" cy="84278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23" id="23"/>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06</a:t>
              </a:r>
            </a:p>
          </p:txBody>
        </p:sp>
      </p:grpSp>
      <p:sp>
        <p:nvSpPr>
          <p:cNvPr name="TextBox 24" id="24"/>
          <p:cNvSpPr txBox="true"/>
          <p:nvPr/>
        </p:nvSpPr>
        <p:spPr>
          <a:xfrm rot="0">
            <a:off x="3837582" y="3164945"/>
            <a:ext cx="4955083" cy="537845"/>
          </a:xfrm>
          <a:prstGeom prst="rect">
            <a:avLst/>
          </a:prstGeom>
        </p:spPr>
        <p:txBody>
          <a:bodyPr anchor="t" rtlCol="false" tIns="0" lIns="0" bIns="0" rIns="0">
            <a:spAutoFit/>
          </a:bodyPr>
          <a:lstStyle/>
          <a:p>
            <a:pPr algn="l">
              <a:lnSpc>
                <a:spcPts val="4480"/>
              </a:lnSpc>
            </a:pPr>
            <a:r>
              <a:rPr lang="en-US" sz="3200">
                <a:solidFill>
                  <a:srgbClr val="000000"/>
                </a:solidFill>
                <a:latin typeface="Glacial Indifference"/>
                <a:ea typeface="Glacial Indifference"/>
                <a:cs typeface="Glacial Indifference"/>
                <a:sym typeface="Glacial Indifference"/>
              </a:rPr>
              <a:t>Why Evaluation Matters</a:t>
            </a:r>
          </a:p>
        </p:txBody>
      </p:sp>
      <p:sp>
        <p:nvSpPr>
          <p:cNvPr name="TextBox 25" id="25"/>
          <p:cNvSpPr txBox="true"/>
          <p:nvPr/>
        </p:nvSpPr>
        <p:spPr>
          <a:xfrm rot="0">
            <a:off x="3837582" y="4293482"/>
            <a:ext cx="4955083" cy="1099820"/>
          </a:xfrm>
          <a:prstGeom prst="rect">
            <a:avLst/>
          </a:prstGeom>
        </p:spPr>
        <p:txBody>
          <a:bodyPr anchor="t" rtlCol="false" tIns="0" lIns="0" bIns="0" rIns="0">
            <a:spAutoFit/>
          </a:bodyPr>
          <a:lstStyle/>
          <a:p>
            <a:pPr algn="l">
              <a:lnSpc>
                <a:spcPts val="4480"/>
              </a:lnSpc>
            </a:pPr>
            <a:r>
              <a:rPr lang="en-US" sz="3200">
                <a:solidFill>
                  <a:srgbClr val="000000"/>
                </a:solidFill>
                <a:latin typeface="Glacial Indifference"/>
                <a:ea typeface="Glacial Indifference"/>
                <a:cs typeface="Glacial Indifference"/>
                <a:sym typeface="Glacial Indifference"/>
              </a:rPr>
              <a:t>Key Metrics Used in</a:t>
            </a:r>
          </a:p>
          <a:p>
            <a:pPr algn="l">
              <a:lnSpc>
                <a:spcPts val="4480"/>
              </a:lnSpc>
            </a:pPr>
            <a:r>
              <a:rPr lang="en-US" sz="3200">
                <a:solidFill>
                  <a:srgbClr val="000000"/>
                </a:solidFill>
                <a:latin typeface="Glacial Indifference"/>
                <a:ea typeface="Glacial Indifference"/>
                <a:cs typeface="Glacial Indifference"/>
                <a:sym typeface="Glacial Indifference"/>
              </a:rPr>
              <a:t>Psychiatric AI Models</a:t>
            </a:r>
          </a:p>
        </p:txBody>
      </p:sp>
      <p:sp>
        <p:nvSpPr>
          <p:cNvPr name="TextBox 26" id="26"/>
          <p:cNvSpPr txBox="true"/>
          <p:nvPr/>
        </p:nvSpPr>
        <p:spPr>
          <a:xfrm rot="0">
            <a:off x="3837582" y="5983676"/>
            <a:ext cx="4955083" cy="1099820"/>
          </a:xfrm>
          <a:prstGeom prst="rect">
            <a:avLst/>
          </a:prstGeom>
        </p:spPr>
        <p:txBody>
          <a:bodyPr anchor="t" rtlCol="false" tIns="0" lIns="0" bIns="0" rIns="0">
            <a:spAutoFit/>
          </a:bodyPr>
          <a:lstStyle/>
          <a:p>
            <a:pPr algn="l">
              <a:lnSpc>
                <a:spcPts val="4480"/>
              </a:lnSpc>
            </a:pPr>
            <a:r>
              <a:rPr lang="en-US" sz="3200">
                <a:solidFill>
                  <a:srgbClr val="000000"/>
                </a:solidFill>
                <a:latin typeface="Glacial Indifference"/>
                <a:ea typeface="Glacial Indifference"/>
                <a:cs typeface="Glacial Indifference"/>
                <a:sym typeface="Glacial Indifference"/>
              </a:rPr>
              <a:t>Real Examples &amp; Accuracy</a:t>
            </a:r>
          </a:p>
          <a:p>
            <a:pPr algn="l">
              <a:lnSpc>
                <a:spcPts val="4480"/>
              </a:lnSpc>
            </a:pPr>
            <a:r>
              <a:rPr lang="en-US" sz="3200">
                <a:solidFill>
                  <a:srgbClr val="000000"/>
                </a:solidFill>
                <a:latin typeface="Glacial Indifference"/>
                <a:ea typeface="Glacial Indifference"/>
                <a:cs typeface="Glacial Indifference"/>
                <a:sym typeface="Glacial Indifference"/>
              </a:rPr>
              <a:t>Results</a:t>
            </a:r>
          </a:p>
        </p:txBody>
      </p:sp>
      <p:sp>
        <p:nvSpPr>
          <p:cNvPr name="TextBox 27" id="27"/>
          <p:cNvSpPr txBox="true"/>
          <p:nvPr/>
        </p:nvSpPr>
        <p:spPr>
          <a:xfrm rot="0">
            <a:off x="10699101" y="3164945"/>
            <a:ext cx="4955083" cy="537845"/>
          </a:xfrm>
          <a:prstGeom prst="rect">
            <a:avLst/>
          </a:prstGeom>
        </p:spPr>
        <p:txBody>
          <a:bodyPr anchor="t" rtlCol="false" tIns="0" lIns="0" bIns="0" rIns="0">
            <a:spAutoFit/>
          </a:bodyPr>
          <a:lstStyle/>
          <a:p>
            <a:pPr algn="l">
              <a:lnSpc>
                <a:spcPts val="4480"/>
              </a:lnSpc>
            </a:pPr>
            <a:r>
              <a:rPr lang="en-US" sz="3200">
                <a:solidFill>
                  <a:srgbClr val="000000"/>
                </a:solidFill>
                <a:latin typeface="Glacial Indifference"/>
                <a:ea typeface="Glacial Indifference"/>
                <a:cs typeface="Glacial Indifference"/>
                <a:sym typeface="Glacial Indifference"/>
              </a:rPr>
              <a:t>AI vs Traditional Diagnosis</a:t>
            </a:r>
          </a:p>
        </p:txBody>
      </p:sp>
      <p:sp>
        <p:nvSpPr>
          <p:cNvPr name="TextBox 28" id="28"/>
          <p:cNvSpPr txBox="true"/>
          <p:nvPr/>
        </p:nvSpPr>
        <p:spPr>
          <a:xfrm rot="0">
            <a:off x="10699101" y="4434063"/>
            <a:ext cx="4955083" cy="1099820"/>
          </a:xfrm>
          <a:prstGeom prst="rect">
            <a:avLst/>
          </a:prstGeom>
        </p:spPr>
        <p:txBody>
          <a:bodyPr anchor="t" rtlCol="false" tIns="0" lIns="0" bIns="0" rIns="0">
            <a:spAutoFit/>
          </a:bodyPr>
          <a:lstStyle/>
          <a:p>
            <a:pPr algn="l">
              <a:lnSpc>
                <a:spcPts val="4480"/>
              </a:lnSpc>
            </a:pPr>
            <a:r>
              <a:rPr lang="en-US" sz="3200">
                <a:solidFill>
                  <a:srgbClr val="000000"/>
                </a:solidFill>
                <a:latin typeface="Glacial Indifference"/>
                <a:ea typeface="Glacial Indifference"/>
                <a:cs typeface="Glacial Indifference"/>
                <a:sym typeface="Glacial Indifference"/>
              </a:rPr>
              <a:t>Limitations of AI in</a:t>
            </a:r>
          </a:p>
          <a:p>
            <a:pPr algn="l">
              <a:lnSpc>
                <a:spcPts val="4480"/>
              </a:lnSpc>
            </a:pPr>
            <a:r>
              <a:rPr lang="en-US" sz="3200">
                <a:solidFill>
                  <a:srgbClr val="000000"/>
                </a:solidFill>
                <a:latin typeface="Glacial Indifference"/>
                <a:ea typeface="Glacial Indifference"/>
                <a:cs typeface="Glacial Indifference"/>
                <a:sym typeface="Glacial Indifference"/>
              </a:rPr>
              <a:t>Psychiatry</a:t>
            </a:r>
          </a:p>
        </p:txBody>
      </p:sp>
      <p:sp>
        <p:nvSpPr>
          <p:cNvPr name="TextBox 29" id="29"/>
          <p:cNvSpPr txBox="true"/>
          <p:nvPr/>
        </p:nvSpPr>
        <p:spPr>
          <a:xfrm rot="0">
            <a:off x="10697967" y="6124257"/>
            <a:ext cx="4956216" cy="537845"/>
          </a:xfrm>
          <a:prstGeom prst="rect">
            <a:avLst/>
          </a:prstGeom>
        </p:spPr>
        <p:txBody>
          <a:bodyPr anchor="t" rtlCol="false" tIns="0" lIns="0" bIns="0" rIns="0">
            <a:spAutoFit/>
          </a:bodyPr>
          <a:lstStyle/>
          <a:p>
            <a:pPr algn="l">
              <a:lnSpc>
                <a:spcPts val="4480"/>
              </a:lnSpc>
            </a:pPr>
            <a:r>
              <a:rPr lang="en-US" sz="3200">
                <a:solidFill>
                  <a:srgbClr val="000000"/>
                </a:solidFill>
                <a:latin typeface="Glacial Indifference"/>
                <a:ea typeface="Glacial Indifference"/>
                <a:cs typeface="Glacial Indifference"/>
                <a:sym typeface="Glacial Indifference"/>
              </a:rPr>
              <a:t>Conclusion &amp; Future Scope</a:t>
            </a: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7182390"/>
            <a:ext cx="7328478" cy="3104610"/>
          </a:xfrm>
          <a:custGeom>
            <a:avLst/>
            <a:gdLst/>
            <a:ahLst/>
            <a:cxnLst/>
            <a:rect r="r" b="b" t="t" l="l"/>
            <a:pathLst>
              <a:path h="3104610" w="7328478">
                <a:moveTo>
                  <a:pt x="0" y="0"/>
                </a:moveTo>
                <a:lnTo>
                  <a:pt x="7328478" y="0"/>
                </a:lnTo>
                <a:lnTo>
                  <a:pt x="7328478" y="3104610"/>
                </a:lnTo>
                <a:lnTo>
                  <a:pt x="0" y="3104610"/>
                </a:lnTo>
                <a:lnTo>
                  <a:pt x="0" y="0"/>
                </a:lnTo>
                <a:close/>
              </a:path>
            </a:pathLst>
          </a:custGeom>
          <a:blipFill>
            <a:blip r:embed="rId2">
              <a:extLst>
                <a:ext uri="{96DAC541-7B7A-43D3-8B79-37D633B846F1}">
                  <asvg:svgBlip xmlns:asvg="http://schemas.microsoft.com/office/drawing/2016/SVG/main" r:embed="rId3"/>
                </a:ext>
              </a:extLst>
            </a:blip>
            <a:stretch>
              <a:fillRect l="0" t="-1348" r="0" b="-1348"/>
            </a:stretch>
          </a:blipFill>
        </p:spPr>
      </p:sp>
      <p:grpSp>
        <p:nvGrpSpPr>
          <p:cNvPr name="Group 3" id="3"/>
          <p:cNvGrpSpPr/>
          <p:nvPr/>
        </p:nvGrpSpPr>
        <p:grpSpPr>
          <a:xfrm rot="0">
            <a:off x="1028700" y="895350"/>
            <a:ext cx="16465280" cy="1299210"/>
            <a:chOff x="0" y="0"/>
            <a:chExt cx="21953707" cy="1732280"/>
          </a:xfrm>
        </p:grpSpPr>
        <p:sp>
          <p:nvSpPr>
            <p:cNvPr name="Freeform 4" id="4"/>
            <p:cNvSpPr/>
            <p:nvPr/>
          </p:nvSpPr>
          <p:spPr>
            <a:xfrm flipH="false" flipV="false" rot="0">
              <a:off x="0" y="0"/>
              <a:ext cx="21953706" cy="1732280"/>
            </a:xfrm>
            <a:custGeom>
              <a:avLst/>
              <a:gdLst/>
              <a:ahLst/>
              <a:cxnLst/>
              <a:rect r="r" b="b" t="t" l="l"/>
              <a:pathLst>
                <a:path h="1732280" w="21953706">
                  <a:moveTo>
                    <a:pt x="0" y="0"/>
                  </a:moveTo>
                  <a:lnTo>
                    <a:pt x="21953706" y="0"/>
                  </a:lnTo>
                  <a:lnTo>
                    <a:pt x="21953706" y="1732280"/>
                  </a:lnTo>
                  <a:lnTo>
                    <a:pt x="0" y="1732280"/>
                  </a:lnTo>
                  <a:close/>
                </a:path>
              </a:pathLst>
            </a:custGeom>
            <a:solidFill>
              <a:srgbClr val="000000">
                <a:alpha val="0"/>
              </a:srgbClr>
            </a:solidFill>
          </p:spPr>
        </p:sp>
        <p:sp>
          <p:nvSpPr>
            <p:cNvPr name="TextBox 5" id="5"/>
            <p:cNvSpPr txBox="true"/>
            <p:nvPr/>
          </p:nvSpPr>
          <p:spPr>
            <a:xfrm>
              <a:off x="0" y="-133350"/>
              <a:ext cx="21953707" cy="1865630"/>
            </a:xfrm>
            <a:prstGeom prst="rect">
              <a:avLst/>
            </a:prstGeom>
          </p:spPr>
          <p:txBody>
            <a:bodyPr anchor="t" rtlCol="false" tIns="0" lIns="0" bIns="0" rIns="0"/>
            <a:lstStyle/>
            <a:p>
              <a:pPr algn="l">
                <a:lnSpc>
                  <a:spcPts val="10080"/>
                </a:lnSpc>
              </a:pPr>
              <a:r>
                <a:rPr lang="en-US" b="true" sz="7200" i="true">
                  <a:solidFill>
                    <a:srgbClr val="000000"/>
                  </a:solidFill>
                  <a:latin typeface="Cormorant Garamond Bold Italics"/>
                  <a:ea typeface="Cormorant Garamond Bold Italics"/>
                  <a:cs typeface="Cormorant Garamond Bold Italics"/>
                  <a:sym typeface="Cormorant Garamond Bold Italics"/>
                </a:rPr>
                <a:t>AI models and algorithms in mental health</a:t>
              </a:r>
            </a:p>
          </p:txBody>
        </p:sp>
      </p:grpSp>
      <p:grpSp>
        <p:nvGrpSpPr>
          <p:cNvPr name="Group 6" id="6"/>
          <p:cNvGrpSpPr/>
          <p:nvPr/>
        </p:nvGrpSpPr>
        <p:grpSpPr>
          <a:xfrm rot="0">
            <a:off x="1028700" y="2568711"/>
            <a:ext cx="14571120" cy="5149578"/>
            <a:chOff x="0" y="0"/>
            <a:chExt cx="19428160" cy="6866104"/>
          </a:xfrm>
        </p:grpSpPr>
        <p:sp>
          <p:nvSpPr>
            <p:cNvPr name="Freeform 7" id="7"/>
            <p:cNvSpPr/>
            <p:nvPr/>
          </p:nvSpPr>
          <p:spPr>
            <a:xfrm flipH="false" flipV="false" rot="0">
              <a:off x="0" y="0"/>
              <a:ext cx="19428160" cy="6866104"/>
            </a:xfrm>
            <a:custGeom>
              <a:avLst/>
              <a:gdLst/>
              <a:ahLst/>
              <a:cxnLst/>
              <a:rect r="r" b="b" t="t" l="l"/>
              <a:pathLst>
                <a:path h="6866104" w="19428160">
                  <a:moveTo>
                    <a:pt x="0" y="0"/>
                  </a:moveTo>
                  <a:lnTo>
                    <a:pt x="19428160" y="0"/>
                  </a:lnTo>
                  <a:lnTo>
                    <a:pt x="19428160" y="6866104"/>
                  </a:lnTo>
                  <a:lnTo>
                    <a:pt x="0" y="6866104"/>
                  </a:lnTo>
                  <a:close/>
                </a:path>
              </a:pathLst>
            </a:custGeom>
            <a:solidFill>
              <a:srgbClr val="000000">
                <a:alpha val="0"/>
              </a:srgbClr>
            </a:solidFill>
          </p:spPr>
        </p:sp>
        <p:sp>
          <p:nvSpPr>
            <p:cNvPr name="TextBox 8" id="8"/>
            <p:cNvSpPr txBox="true"/>
            <p:nvPr/>
          </p:nvSpPr>
          <p:spPr>
            <a:xfrm>
              <a:off x="0" y="-180975"/>
              <a:ext cx="19428160" cy="7047079"/>
            </a:xfrm>
            <a:prstGeom prst="rect">
              <a:avLst/>
            </a:prstGeom>
          </p:spPr>
          <p:txBody>
            <a:bodyPr anchor="t" rtlCol="false" tIns="0" lIns="0" bIns="0" rIns="0"/>
            <a:lstStyle/>
            <a:p>
              <a:pPr algn="l" marL="776157" indent="-388078" lvl="1">
                <a:lnSpc>
                  <a:spcPts val="6107"/>
                </a:lnSpc>
                <a:buFont typeface="Arial"/>
                <a:buChar char="•"/>
              </a:pPr>
              <a:r>
                <a:rPr lang="en-US" sz="3594">
                  <a:solidFill>
                    <a:srgbClr val="000000"/>
                  </a:solidFill>
                  <a:latin typeface="Glacial Indifference"/>
                  <a:ea typeface="Glacial Indifference"/>
                  <a:cs typeface="Glacial Indifference"/>
                  <a:sym typeface="Glacial Indifference"/>
                </a:rPr>
                <a:t>AI models: Ellipsis Health (speech), MHDeep (wearables), Proactive Emotion Tracker (multimodal).</a:t>
              </a:r>
            </a:p>
            <a:p>
              <a:pPr algn="l" marL="776157" indent="-388078" lvl="1">
                <a:lnSpc>
                  <a:spcPts val="6107"/>
                </a:lnSpc>
                <a:buFont typeface="Arial"/>
                <a:buChar char="•"/>
              </a:pPr>
              <a:r>
                <a:rPr lang="en-US" sz="3594">
                  <a:solidFill>
                    <a:srgbClr val="000000"/>
                  </a:solidFill>
                  <a:latin typeface="Glacial Indifference"/>
                  <a:ea typeface="Glacial Indifference"/>
                  <a:cs typeface="Glacial Indifference"/>
                  <a:sym typeface="Glacial Indifference"/>
                </a:rPr>
                <a:t>Algorithms: Machine learning (ML), natural language processing (NLP), deep learning (DL).</a:t>
              </a:r>
            </a:p>
            <a:p>
              <a:pPr algn="l" marL="776157" indent="-388078" lvl="1">
                <a:lnSpc>
                  <a:spcPts val="6107"/>
                </a:lnSpc>
                <a:buFont typeface="Arial"/>
                <a:buChar char="•"/>
              </a:pPr>
              <a:r>
                <a:rPr lang="en-US" sz="3594">
                  <a:solidFill>
                    <a:srgbClr val="000000"/>
                  </a:solidFill>
                  <a:latin typeface="Glacial Indifference"/>
                  <a:ea typeface="Glacial Indifference"/>
                  <a:cs typeface="Glacial Indifference"/>
                  <a:sym typeface="Glacial Indifference"/>
                </a:rPr>
                <a:t>Purpose: Detect disorders like depression using voice, text, or physiological data.</a:t>
              </a:r>
            </a:p>
            <a:p>
              <a:pPr algn="l">
                <a:lnSpc>
                  <a:spcPts val="5091"/>
                </a:lnSpc>
              </a:pPr>
            </a:p>
          </p:txBody>
        </p:sp>
      </p:gr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6</a:t>
            </a:r>
          </a:p>
        </p:txBody>
      </p:sp>
    </p:spTree>
  </p:cSld>
  <p:clrMapOvr>
    <a:masterClrMapping/>
  </p:clrMapOvr>
  <p:transition spd="fast">
    <p:push dir="l"/>
  </p:transition>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60</a:t>
            </a:r>
          </a:p>
        </p:txBody>
      </p:sp>
      <p:sp>
        <p:nvSpPr>
          <p:cNvPr name="Freeform 3" id="3"/>
          <p:cNvSpPr/>
          <p:nvPr/>
        </p:nvSpPr>
        <p:spPr>
          <a:xfrm flipH="false" flipV="true" rot="0">
            <a:off x="0" y="5796756"/>
            <a:ext cx="5703543" cy="4490244"/>
          </a:xfrm>
          <a:custGeom>
            <a:avLst/>
            <a:gdLst/>
            <a:ahLst/>
            <a:cxnLst/>
            <a:rect r="r" b="b" t="t" l="l"/>
            <a:pathLst>
              <a:path h="4490244" w="5703543">
                <a:moveTo>
                  <a:pt x="0" y="4490244"/>
                </a:moveTo>
                <a:lnTo>
                  <a:pt x="5703543" y="4490244"/>
                </a:lnTo>
                <a:lnTo>
                  <a:pt x="5703543" y="0"/>
                </a:lnTo>
                <a:lnTo>
                  <a:pt x="0" y="0"/>
                </a:lnTo>
                <a:lnTo>
                  <a:pt x="0" y="449024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23685" y="6802684"/>
            <a:ext cx="3700206" cy="3803950"/>
          </a:xfrm>
          <a:custGeom>
            <a:avLst/>
            <a:gdLst/>
            <a:ahLst/>
            <a:cxnLst/>
            <a:rect r="r" b="b" t="t" l="l"/>
            <a:pathLst>
              <a:path h="3803950" w="3700206">
                <a:moveTo>
                  <a:pt x="0" y="0"/>
                </a:moveTo>
                <a:lnTo>
                  <a:pt x="3700206" y="0"/>
                </a:lnTo>
                <a:lnTo>
                  <a:pt x="3700206" y="3803950"/>
                </a:lnTo>
                <a:lnTo>
                  <a:pt x="0" y="38039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433141" y="914400"/>
            <a:ext cx="13421718" cy="1011120"/>
          </a:xfrm>
          <a:prstGeom prst="rect">
            <a:avLst/>
          </a:prstGeom>
        </p:spPr>
        <p:txBody>
          <a:bodyPr anchor="t" rtlCol="false" tIns="0" lIns="0" bIns="0" rIns="0">
            <a:spAutoFit/>
          </a:bodyPr>
          <a:lstStyle/>
          <a:p>
            <a:pPr algn="ctr" marL="0" indent="0" lvl="0">
              <a:lnSpc>
                <a:spcPts val="8318"/>
              </a:lnSpc>
              <a:spcBef>
                <a:spcPct val="0"/>
              </a:spcBef>
            </a:pPr>
            <a:r>
              <a:rPr lang="en-US" b="true" sz="5942" i="true">
                <a:solidFill>
                  <a:srgbClr val="000000"/>
                </a:solidFill>
                <a:latin typeface="Cormorant Garamond Bold Italics"/>
                <a:ea typeface="Cormorant Garamond Bold Italics"/>
                <a:cs typeface="Cormorant Garamond Bold Italics"/>
                <a:sym typeface="Cormorant Garamond Bold Italics"/>
              </a:rPr>
              <a:t>Why Evaluation Matters</a:t>
            </a:r>
          </a:p>
        </p:txBody>
      </p:sp>
      <p:sp>
        <p:nvSpPr>
          <p:cNvPr name="TextBox 6" id="6"/>
          <p:cNvSpPr txBox="true"/>
          <p:nvPr/>
        </p:nvSpPr>
        <p:spPr>
          <a:xfrm rot="0">
            <a:off x="1788795" y="2808767"/>
            <a:ext cx="14710411" cy="2592777"/>
          </a:xfrm>
          <a:prstGeom prst="rect">
            <a:avLst/>
          </a:prstGeom>
        </p:spPr>
        <p:txBody>
          <a:bodyPr anchor="t" rtlCol="false" tIns="0" lIns="0" bIns="0" rIns="0">
            <a:spAutoFit/>
          </a:bodyPr>
          <a:lstStyle/>
          <a:p>
            <a:pPr algn="l" marL="797003" indent="-398501" lvl="1">
              <a:lnSpc>
                <a:spcPts val="5168"/>
              </a:lnSpc>
              <a:buFont typeface="Arial"/>
              <a:buChar char="•"/>
            </a:pPr>
            <a:r>
              <a:rPr lang="en-US" sz="3691">
                <a:solidFill>
                  <a:srgbClr val="000000"/>
                </a:solidFill>
                <a:latin typeface="Glacial Indifference"/>
                <a:ea typeface="Glacial Indifference"/>
                <a:cs typeface="Glacial Indifference"/>
                <a:sym typeface="Glacial Indifference"/>
              </a:rPr>
              <a:t>AI models deal with sensitive, life-impacting conditions</a:t>
            </a:r>
          </a:p>
          <a:p>
            <a:pPr algn="l" marL="797003" indent="-398501" lvl="1">
              <a:lnSpc>
                <a:spcPts val="5168"/>
              </a:lnSpc>
              <a:buFont typeface="Arial"/>
              <a:buChar char="•"/>
            </a:pPr>
            <a:r>
              <a:rPr lang="en-US" sz="3691">
                <a:solidFill>
                  <a:srgbClr val="000000"/>
                </a:solidFill>
                <a:latin typeface="Glacial Indifference"/>
                <a:ea typeface="Glacial Indifference"/>
                <a:cs typeface="Glacial Indifference"/>
                <a:sym typeface="Glacial Indifference"/>
              </a:rPr>
              <a:t>Inaccurate predictions can miss critical mental health risks</a:t>
            </a:r>
          </a:p>
          <a:p>
            <a:pPr algn="l" marL="797003" indent="-398501" lvl="1">
              <a:lnSpc>
                <a:spcPts val="5168"/>
              </a:lnSpc>
              <a:buFont typeface="Arial"/>
              <a:buChar char="•"/>
            </a:pPr>
            <a:r>
              <a:rPr lang="en-US" sz="3691">
                <a:solidFill>
                  <a:srgbClr val="000000"/>
                </a:solidFill>
                <a:latin typeface="Glacial Indifference"/>
                <a:ea typeface="Glacial Indifference"/>
                <a:cs typeface="Glacial Indifference"/>
                <a:sym typeface="Glacial Indifference"/>
              </a:rPr>
              <a:t>Evaluation ensures trust, safety, and clinical readiness </a:t>
            </a:r>
          </a:p>
          <a:p>
            <a:pPr algn="l" marL="797003" indent="-398501" lvl="1">
              <a:lnSpc>
                <a:spcPts val="5168"/>
              </a:lnSpc>
              <a:buFont typeface="Arial"/>
              <a:buChar char="•"/>
            </a:pPr>
            <a:r>
              <a:rPr lang="en-US" sz="3691">
                <a:solidFill>
                  <a:srgbClr val="000000"/>
                </a:solidFill>
                <a:latin typeface="Glacial Indifference"/>
                <a:ea typeface="Glacial Indifference"/>
                <a:cs typeface="Glacial Indifference"/>
                <a:sym typeface="Glacial Indifference"/>
              </a:rPr>
              <a:t>Helps determine if a model should be deployed or improved</a:t>
            </a:r>
          </a:p>
        </p:txBody>
      </p:sp>
    </p:spTree>
  </p:cSld>
  <p:clrMapOvr>
    <a:masterClrMapping/>
  </p:clrMapOvr>
  <p:transition spd="fast">
    <p:push dir="l"/>
  </p:transition>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61</a:t>
            </a:r>
          </a:p>
        </p:txBody>
      </p:sp>
      <p:sp>
        <p:nvSpPr>
          <p:cNvPr name="Freeform 3" id="3"/>
          <p:cNvSpPr/>
          <p:nvPr/>
        </p:nvSpPr>
        <p:spPr>
          <a:xfrm flipH="false" flipV="true" rot="0">
            <a:off x="0" y="5796756"/>
            <a:ext cx="5703543" cy="4490244"/>
          </a:xfrm>
          <a:custGeom>
            <a:avLst/>
            <a:gdLst/>
            <a:ahLst/>
            <a:cxnLst/>
            <a:rect r="r" b="b" t="t" l="l"/>
            <a:pathLst>
              <a:path h="4490244" w="5703543">
                <a:moveTo>
                  <a:pt x="0" y="4490244"/>
                </a:moveTo>
                <a:lnTo>
                  <a:pt x="5703543" y="4490244"/>
                </a:lnTo>
                <a:lnTo>
                  <a:pt x="5703543" y="0"/>
                </a:lnTo>
                <a:lnTo>
                  <a:pt x="0" y="0"/>
                </a:lnTo>
                <a:lnTo>
                  <a:pt x="0" y="449024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23685" y="6802684"/>
            <a:ext cx="3700206" cy="3803950"/>
          </a:xfrm>
          <a:custGeom>
            <a:avLst/>
            <a:gdLst/>
            <a:ahLst/>
            <a:cxnLst/>
            <a:rect r="r" b="b" t="t" l="l"/>
            <a:pathLst>
              <a:path h="3803950" w="3700206">
                <a:moveTo>
                  <a:pt x="0" y="0"/>
                </a:moveTo>
                <a:lnTo>
                  <a:pt x="3700206" y="0"/>
                </a:lnTo>
                <a:lnTo>
                  <a:pt x="3700206" y="3803950"/>
                </a:lnTo>
                <a:lnTo>
                  <a:pt x="0" y="38039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433141" y="914400"/>
            <a:ext cx="13421718" cy="2058870"/>
          </a:xfrm>
          <a:prstGeom prst="rect">
            <a:avLst/>
          </a:prstGeom>
        </p:spPr>
        <p:txBody>
          <a:bodyPr anchor="t" rtlCol="false" tIns="0" lIns="0" bIns="0" rIns="0">
            <a:spAutoFit/>
          </a:bodyPr>
          <a:lstStyle/>
          <a:p>
            <a:pPr algn="ctr">
              <a:lnSpc>
                <a:spcPts val="8318"/>
              </a:lnSpc>
            </a:pPr>
            <a:r>
              <a:rPr lang="en-US" b="true" sz="5942" i="true">
                <a:solidFill>
                  <a:srgbClr val="000000"/>
                </a:solidFill>
                <a:latin typeface="Cormorant Garamond Bold Italics"/>
                <a:ea typeface="Cormorant Garamond Bold Italics"/>
                <a:cs typeface="Cormorant Garamond Bold Italics"/>
                <a:sym typeface="Cormorant Garamond Bold Italics"/>
              </a:rPr>
              <a:t>Key Metrics Used in Psychiatric</a:t>
            </a:r>
          </a:p>
          <a:p>
            <a:pPr algn="ctr" marL="0" indent="0" lvl="0">
              <a:lnSpc>
                <a:spcPts val="8318"/>
              </a:lnSpc>
              <a:spcBef>
                <a:spcPct val="0"/>
              </a:spcBef>
            </a:pPr>
            <a:r>
              <a:rPr lang="en-US" b="true" sz="5942" i="true">
                <a:solidFill>
                  <a:srgbClr val="000000"/>
                </a:solidFill>
                <a:latin typeface="Cormorant Garamond Bold Italics"/>
                <a:ea typeface="Cormorant Garamond Bold Italics"/>
                <a:cs typeface="Cormorant Garamond Bold Italics"/>
                <a:sym typeface="Cormorant Garamond Bold Italics"/>
              </a:rPr>
              <a:t>AI Models</a:t>
            </a:r>
          </a:p>
        </p:txBody>
      </p:sp>
      <p:sp>
        <p:nvSpPr>
          <p:cNvPr name="TextBox 6" id="6"/>
          <p:cNvSpPr txBox="true"/>
          <p:nvPr/>
        </p:nvSpPr>
        <p:spPr>
          <a:xfrm rot="0">
            <a:off x="1788795" y="3558251"/>
            <a:ext cx="14710411" cy="2592777"/>
          </a:xfrm>
          <a:prstGeom prst="rect">
            <a:avLst/>
          </a:prstGeom>
        </p:spPr>
        <p:txBody>
          <a:bodyPr anchor="t" rtlCol="false" tIns="0" lIns="0" bIns="0" rIns="0">
            <a:spAutoFit/>
          </a:bodyPr>
          <a:lstStyle/>
          <a:p>
            <a:pPr algn="l" marL="797003" indent="-398501" lvl="1">
              <a:lnSpc>
                <a:spcPts val="5168"/>
              </a:lnSpc>
              <a:buFont typeface="Arial"/>
              <a:buChar char="•"/>
            </a:pPr>
            <a:r>
              <a:rPr lang="en-US" sz="3691">
                <a:solidFill>
                  <a:srgbClr val="000000"/>
                </a:solidFill>
                <a:latin typeface="Glacial Indifference"/>
                <a:ea typeface="Glacial Indifference"/>
                <a:cs typeface="Glacial Indifference"/>
                <a:sym typeface="Glacial Indifference"/>
              </a:rPr>
              <a:t>Accuracy: Overall correctness — not always reliable in imbalanced data</a:t>
            </a:r>
          </a:p>
          <a:p>
            <a:pPr algn="l" marL="797003" indent="-398501" lvl="1">
              <a:lnSpc>
                <a:spcPts val="5168"/>
              </a:lnSpc>
              <a:buFont typeface="Arial"/>
              <a:buChar char="•"/>
            </a:pPr>
            <a:r>
              <a:rPr lang="en-US" sz="3691">
                <a:solidFill>
                  <a:srgbClr val="000000"/>
                </a:solidFill>
                <a:latin typeface="Glacial Indifference"/>
                <a:ea typeface="Glacial Indifference"/>
                <a:cs typeface="Glacial Indifference"/>
                <a:sym typeface="Glacial Indifference"/>
              </a:rPr>
              <a:t>Precision &amp; Recall: Helps reduce false positives/negatives</a:t>
            </a:r>
          </a:p>
          <a:p>
            <a:pPr algn="l" marL="797003" indent="-398501" lvl="1">
              <a:lnSpc>
                <a:spcPts val="5168"/>
              </a:lnSpc>
              <a:buFont typeface="Arial"/>
              <a:buChar char="•"/>
            </a:pPr>
            <a:r>
              <a:rPr lang="en-US" sz="3691">
                <a:solidFill>
                  <a:srgbClr val="000000"/>
                </a:solidFill>
                <a:latin typeface="Glacial Indifference"/>
                <a:ea typeface="Glacial Indifference"/>
                <a:cs typeface="Glacial Indifference"/>
                <a:sym typeface="Glacial Indifference"/>
              </a:rPr>
              <a:t>F1-Score: Combines precision and recall for balance</a:t>
            </a:r>
          </a:p>
        </p:txBody>
      </p:sp>
    </p:spTree>
  </p:cSld>
  <p:clrMapOvr>
    <a:masterClrMapping/>
  </p:clrMapOvr>
  <p:transition spd="fast">
    <p:fade/>
  </p:transition>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62</a:t>
            </a:r>
          </a:p>
        </p:txBody>
      </p:sp>
      <p:sp>
        <p:nvSpPr>
          <p:cNvPr name="Freeform 3" id="3"/>
          <p:cNvSpPr/>
          <p:nvPr/>
        </p:nvSpPr>
        <p:spPr>
          <a:xfrm flipH="false" flipV="true" rot="0">
            <a:off x="0" y="5796756"/>
            <a:ext cx="5703543" cy="4490244"/>
          </a:xfrm>
          <a:custGeom>
            <a:avLst/>
            <a:gdLst/>
            <a:ahLst/>
            <a:cxnLst/>
            <a:rect r="r" b="b" t="t" l="l"/>
            <a:pathLst>
              <a:path h="4490244" w="5703543">
                <a:moveTo>
                  <a:pt x="0" y="4490244"/>
                </a:moveTo>
                <a:lnTo>
                  <a:pt x="5703543" y="4490244"/>
                </a:lnTo>
                <a:lnTo>
                  <a:pt x="5703543" y="0"/>
                </a:lnTo>
                <a:lnTo>
                  <a:pt x="0" y="0"/>
                </a:lnTo>
                <a:lnTo>
                  <a:pt x="0" y="449024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23685" y="6802684"/>
            <a:ext cx="3700206" cy="3803950"/>
          </a:xfrm>
          <a:custGeom>
            <a:avLst/>
            <a:gdLst/>
            <a:ahLst/>
            <a:cxnLst/>
            <a:rect r="r" b="b" t="t" l="l"/>
            <a:pathLst>
              <a:path h="3803950" w="3700206">
                <a:moveTo>
                  <a:pt x="0" y="0"/>
                </a:moveTo>
                <a:lnTo>
                  <a:pt x="3700206" y="0"/>
                </a:lnTo>
                <a:lnTo>
                  <a:pt x="3700206" y="3803950"/>
                </a:lnTo>
                <a:lnTo>
                  <a:pt x="0" y="38039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433141" y="914400"/>
            <a:ext cx="13421718" cy="1011120"/>
          </a:xfrm>
          <a:prstGeom prst="rect">
            <a:avLst/>
          </a:prstGeom>
        </p:spPr>
        <p:txBody>
          <a:bodyPr anchor="t" rtlCol="false" tIns="0" lIns="0" bIns="0" rIns="0">
            <a:spAutoFit/>
          </a:bodyPr>
          <a:lstStyle/>
          <a:p>
            <a:pPr algn="ctr" marL="0" indent="0" lvl="0">
              <a:lnSpc>
                <a:spcPts val="8318"/>
              </a:lnSpc>
              <a:spcBef>
                <a:spcPct val="0"/>
              </a:spcBef>
            </a:pPr>
            <a:r>
              <a:rPr lang="en-US" b="true" sz="5942" i="true">
                <a:solidFill>
                  <a:srgbClr val="000000"/>
                </a:solidFill>
                <a:latin typeface="Cormorant Garamond Bold Italics"/>
                <a:ea typeface="Cormorant Garamond Bold Italics"/>
                <a:cs typeface="Cormorant Garamond Bold Italics"/>
                <a:sym typeface="Cormorant Garamond Bold Italics"/>
              </a:rPr>
              <a:t>AI vs Traditional Diagnosis</a:t>
            </a:r>
          </a:p>
        </p:txBody>
      </p:sp>
      <p:sp>
        <p:nvSpPr>
          <p:cNvPr name="TextBox 6" id="6"/>
          <p:cNvSpPr txBox="true"/>
          <p:nvPr/>
        </p:nvSpPr>
        <p:spPr>
          <a:xfrm rot="0">
            <a:off x="1788795" y="2831324"/>
            <a:ext cx="14710411" cy="2592777"/>
          </a:xfrm>
          <a:prstGeom prst="rect">
            <a:avLst/>
          </a:prstGeom>
        </p:spPr>
        <p:txBody>
          <a:bodyPr anchor="t" rtlCol="false" tIns="0" lIns="0" bIns="0" rIns="0">
            <a:spAutoFit/>
          </a:bodyPr>
          <a:lstStyle/>
          <a:p>
            <a:pPr algn="l" marL="797003" indent="-398501" lvl="1">
              <a:lnSpc>
                <a:spcPts val="5168"/>
              </a:lnSpc>
              <a:buFont typeface="Arial"/>
              <a:buChar char="•"/>
            </a:pPr>
            <a:r>
              <a:rPr lang="en-US" sz="3691">
                <a:solidFill>
                  <a:srgbClr val="000000"/>
                </a:solidFill>
                <a:latin typeface="Glacial Indifference"/>
                <a:ea typeface="Glacial Indifference"/>
                <a:cs typeface="Glacial Indifference"/>
                <a:sym typeface="Glacial Indifference"/>
              </a:rPr>
              <a:t>T</a:t>
            </a:r>
            <a:r>
              <a:rPr lang="en-US" sz="3691">
                <a:solidFill>
                  <a:srgbClr val="000000"/>
                </a:solidFill>
                <a:latin typeface="Glacial Indifference"/>
                <a:ea typeface="Glacial Indifference"/>
                <a:cs typeface="Glacial Indifference"/>
                <a:sym typeface="Glacial Indifference"/>
              </a:rPr>
              <a:t>raditional methods are slow, manual, and sometimes subjective</a:t>
            </a:r>
          </a:p>
          <a:p>
            <a:pPr algn="l" marL="797003" indent="-398501" lvl="1">
              <a:lnSpc>
                <a:spcPts val="5168"/>
              </a:lnSpc>
              <a:buFont typeface="Arial"/>
              <a:buChar char="•"/>
            </a:pPr>
            <a:r>
              <a:rPr lang="en-US" sz="3691">
                <a:solidFill>
                  <a:srgbClr val="000000"/>
                </a:solidFill>
                <a:latin typeface="Glacial Indifference"/>
                <a:ea typeface="Glacial Indifference"/>
                <a:cs typeface="Glacial Indifference"/>
                <a:sym typeface="Glacial Indifference"/>
              </a:rPr>
              <a:t>AI enables real-time, scalable monitoring through phones, sensors</a:t>
            </a:r>
          </a:p>
          <a:p>
            <a:pPr algn="l" marL="797003" indent="-398501" lvl="1">
              <a:lnSpc>
                <a:spcPts val="5168"/>
              </a:lnSpc>
              <a:buFont typeface="Arial"/>
              <a:buChar char="•"/>
            </a:pPr>
            <a:r>
              <a:rPr lang="en-US" sz="3691">
                <a:solidFill>
                  <a:srgbClr val="000000"/>
                </a:solidFill>
                <a:latin typeface="Glacial Indifference"/>
                <a:ea typeface="Glacial Indifference"/>
                <a:cs typeface="Glacial Indifference"/>
                <a:sym typeface="Glacial Indifference"/>
              </a:rPr>
              <a:t>AI uses objective signals — like speech tone, behavior, vitals</a:t>
            </a:r>
          </a:p>
          <a:p>
            <a:pPr algn="l" marL="797003" indent="-398501" lvl="1">
              <a:lnSpc>
                <a:spcPts val="5168"/>
              </a:lnSpc>
              <a:buFont typeface="Arial"/>
              <a:buChar char="•"/>
            </a:pPr>
            <a:r>
              <a:rPr lang="en-US" sz="3691">
                <a:solidFill>
                  <a:srgbClr val="000000"/>
                </a:solidFill>
                <a:latin typeface="Glacial Indifference"/>
                <a:ea typeface="Glacial Indifference"/>
                <a:cs typeface="Glacial Indifference"/>
                <a:sym typeface="Glacial Indifference"/>
              </a:rPr>
              <a:t>Can integrate multiple sources, unlike single-symptom methods</a:t>
            </a:r>
          </a:p>
        </p:txBody>
      </p:sp>
    </p:spTree>
  </p:cSld>
  <p:clrMapOvr>
    <a:masterClrMapping/>
  </p:clrMapOvr>
  <p:transition spd="fast">
    <p:fade/>
  </p:transition>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63</a:t>
            </a:r>
          </a:p>
        </p:txBody>
      </p:sp>
      <p:sp>
        <p:nvSpPr>
          <p:cNvPr name="Freeform 3" id="3"/>
          <p:cNvSpPr/>
          <p:nvPr/>
        </p:nvSpPr>
        <p:spPr>
          <a:xfrm flipH="false" flipV="true" rot="0">
            <a:off x="0" y="5796756"/>
            <a:ext cx="5703543" cy="4490244"/>
          </a:xfrm>
          <a:custGeom>
            <a:avLst/>
            <a:gdLst/>
            <a:ahLst/>
            <a:cxnLst/>
            <a:rect r="r" b="b" t="t" l="l"/>
            <a:pathLst>
              <a:path h="4490244" w="5703543">
                <a:moveTo>
                  <a:pt x="0" y="4490244"/>
                </a:moveTo>
                <a:lnTo>
                  <a:pt x="5703543" y="4490244"/>
                </a:lnTo>
                <a:lnTo>
                  <a:pt x="5703543" y="0"/>
                </a:lnTo>
                <a:lnTo>
                  <a:pt x="0" y="0"/>
                </a:lnTo>
                <a:lnTo>
                  <a:pt x="0" y="449024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23685" y="6802684"/>
            <a:ext cx="3700206" cy="3803950"/>
          </a:xfrm>
          <a:custGeom>
            <a:avLst/>
            <a:gdLst/>
            <a:ahLst/>
            <a:cxnLst/>
            <a:rect r="r" b="b" t="t" l="l"/>
            <a:pathLst>
              <a:path h="3803950" w="3700206">
                <a:moveTo>
                  <a:pt x="0" y="0"/>
                </a:moveTo>
                <a:lnTo>
                  <a:pt x="3700206" y="0"/>
                </a:lnTo>
                <a:lnTo>
                  <a:pt x="3700206" y="3803950"/>
                </a:lnTo>
                <a:lnTo>
                  <a:pt x="0" y="38039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433141" y="914400"/>
            <a:ext cx="13421718" cy="1011120"/>
          </a:xfrm>
          <a:prstGeom prst="rect">
            <a:avLst/>
          </a:prstGeom>
        </p:spPr>
        <p:txBody>
          <a:bodyPr anchor="t" rtlCol="false" tIns="0" lIns="0" bIns="0" rIns="0">
            <a:spAutoFit/>
          </a:bodyPr>
          <a:lstStyle/>
          <a:p>
            <a:pPr algn="ctr" marL="0" indent="0" lvl="0">
              <a:lnSpc>
                <a:spcPts val="8318"/>
              </a:lnSpc>
              <a:spcBef>
                <a:spcPct val="0"/>
              </a:spcBef>
            </a:pPr>
            <a:r>
              <a:rPr lang="en-US" b="true" sz="5942" i="true">
                <a:solidFill>
                  <a:srgbClr val="000000"/>
                </a:solidFill>
                <a:latin typeface="Cormorant Garamond Bold Italics"/>
                <a:ea typeface="Cormorant Garamond Bold Italics"/>
                <a:cs typeface="Cormorant Garamond Bold Italics"/>
                <a:sym typeface="Cormorant Garamond Bold Italics"/>
              </a:rPr>
              <a:t>Limitations of AI in Psychiatry</a:t>
            </a:r>
          </a:p>
        </p:txBody>
      </p:sp>
      <p:sp>
        <p:nvSpPr>
          <p:cNvPr name="TextBox 6" id="6"/>
          <p:cNvSpPr txBox="true"/>
          <p:nvPr/>
        </p:nvSpPr>
        <p:spPr>
          <a:xfrm rot="0">
            <a:off x="1769745" y="2549012"/>
            <a:ext cx="14710411" cy="2592777"/>
          </a:xfrm>
          <a:prstGeom prst="rect">
            <a:avLst/>
          </a:prstGeom>
        </p:spPr>
        <p:txBody>
          <a:bodyPr anchor="t" rtlCol="false" tIns="0" lIns="0" bIns="0" rIns="0">
            <a:spAutoFit/>
          </a:bodyPr>
          <a:lstStyle/>
          <a:p>
            <a:pPr algn="l" marL="797003" indent="-398501" lvl="1">
              <a:lnSpc>
                <a:spcPts val="5168"/>
              </a:lnSpc>
              <a:buFont typeface="Arial"/>
              <a:buChar char="•"/>
            </a:pPr>
            <a:r>
              <a:rPr lang="en-US" sz="3691">
                <a:solidFill>
                  <a:srgbClr val="000000"/>
                </a:solidFill>
                <a:latin typeface="Glacial Indifference"/>
                <a:ea typeface="Glacial Indifference"/>
                <a:cs typeface="Glacial Indifference"/>
                <a:sym typeface="Glacial Indifference"/>
              </a:rPr>
              <a:t>Bias in t</a:t>
            </a:r>
            <a:r>
              <a:rPr lang="en-US" sz="3691">
                <a:solidFill>
                  <a:srgbClr val="000000"/>
                </a:solidFill>
                <a:latin typeface="Glacial Indifference"/>
                <a:ea typeface="Glacial Indifference"/>
                <a:cs typeface="Glacial Indifference"/>
                <a:sym typeface="Glacial Indifference"/>
              </a:rPr>
              <a:t>raining data can lead to unfair predictions</a:t>
            </a:r>
          </a:p>
          <a:p>
            <a:pPr algn="l" marL="797003" indent="-398501" lvl="1">
              <a:lnSpc>
                <a:spcPts val="5168"/>
              </a:lnSpc>
              <a:buFont typeface="Arial"/>
              <a:buChar char="•"/>
            </a:pPr>
            <a:r>
              <a:rPr lang="en-US" sz="3691">
                <a:solidFill>
                  <a:srgbClr val="000000"/>
                </a:solidFill>
                <a:latin typeface="Glacial Indifference"/>
                <a:ea typeface="Glacial Indifference"/>
                <a:cs typeface="Glacial Indifference"/>
                <a:sym typeface="Glacial Indifference"/>
              </a:rPr>
              <a:t>AI struggles with unseen or underrepresented groups</a:t>
            </a:r>
          </a:p>
          <a:p>
            <a:pPr algn="l" marL="797003" indent="-398501" lvl="1">
              <a:lnSpc>
                <a:spcPts val="5168"/>
              </a:lnSpc>
              <a:buFont typeface="Arial"/>
              <a:buChar char="•"/>
            </a:pPr>
            <a:r>
              <a:rPr lang="en-US" sz="3691">
                <a:solidFill>
                  <a:srgbClr val="000000"/>
                </a:solidFill>
                <a:latin typeface="Glacial Indifference"/>
                <a:ea typeface="Glacial Indifference"/>
                <a:cs typeface="Glacial Indifference"/>
                <a:sym typeface="Glacial Indifference"/>
              </a:rPr>
              <a:t>Example: IBM Watson only matched doctors in 56% of cancer cases</a:t>
            </a:r>
          </a:p>
          <a:p>
            <a:pPr algn="l" marL="797003" indent="-398501" lvl="1">
              <a:lnSpc>
                <a:spcPts val="5168"/>
              </a:lnSpc>
              <a:buFont typeface="Arial"/>
              <a:buChar char="•"/>
            </a:pPr>
            <a:r>
              <a:rPr lang="en-US" sz="3691">
                <a:solidFill>
                  <a:srgbClr val="000000"/>
                </a:solidFill>
                <a:latin typeface="Glacial Indifference"/>
                <a:ea typeface="Glacial Indifference"/>
                <a:cs typeface="Glacial Indifference"/>
                <a:sym typeface="Glacial Indifference"/>
              </a:rPr>
              <a:t>AI must provide clear, explainable outputs for clinical use</a:t>
            </a:r>
          </a:p>
        </p:txBody>
      </p:sp>
    </p:spTree>
  </p:cSld>
  <p:clrMapOvr>
    <a:masterClrMapping/>
  </p:clrMapOvr>
  <p:transition spd="fast">
    <p:fade/>
  </p:transition>
</p:sld>
</file>

<file path=ppt/slides/slide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64</a:t>
            </a:r>
          </a:p>
        </p:txBody>
      </p:sp>
      <p:sp>
        <p:nvSpPr>
          <p:cNvPr name="Freeform 3" id="3"/>
          <p:cNvSpPr/>
          <p:nvPr/>
        </p:nvSpPr>
        <p:spPr>
          <a:xfrm flipH="false" flipV="true" rot="0">
            <a:off x="0" y="5796756"/>
            <a:ext cx="5703543" cy="4490244"/>
          </a:xfrm>
          <a:custGeom>
            <a:avLst/>
            <a:gdLst/>
            <a:ahLst/>
            <a:cxnLst/>
            <a:rect r="r" b="b" t="t" l="l"/>
            <a:pathLst>
              <a:path h="4490244" w="5703543">
                <a:moveTo>
                  <a:pt x="0" y="4490244"/>
                </a:moveTo>
                <a:lnTo>
                  <a:pt x="5703543" y="4490244"/>
                </a:lnTo>
                <a:lnTo>
                  <a:pt x="5703543" y="0"/>
                </a:lnTo>
                <a:lnTo>
                  <a:pt x="0" y="0"/>
                </a:lnTo>
                <a:lnTo>
                  <a:pt x="0" y="449024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23685" y="6802684"/>
            <a:ext cx="3700206" cy="3803950"/>
          </a:xfrm>
          <a:custGeom>
            <a:avLst/>
            <a:gdLst/>
            <a:ahLst/>
            <a:cxnLst/>
            <a:rect r="r" b="b" t="t" l="l"/>
            <a:pathLst>
              <a:path h="3803950" w="3700206">
                <a:moveTo>
                  <a:pt x="0" y="0"/>
                </a:moveTo>
                <a:lnTo>
                  <a:pt x="3700206" y="0"/>
                </a:lnTo>
                <a:lnTo>
                  <a:pt x="3700206" y="3803950"/>
                </a:lnTo>
                <a:lnTo>
                  <a:pt x="0" y="38039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433141" y="463182"/>
            <a:ext cx="13421718" cy="1016735"/>
          </a:xfrm>
          <a:prstGeom prst="rect">
            <a:avLst/>
          </a:prstGeom>
        </p:spPr>
        <p:txBody>
          <a:bodyPr anchor="t" rtlCol="false" tIns="0" lIns="0" bIns="0" rIns="0">
            <a:spAutoFit/>
          </a:bodyPr>
          <a:lstStyle/>
          <a:p>
            <a:pPr algn="ctr" marL="0" indent="0" lvl="0">
              <a:lnSpc>
                <a:spcPts val="8318"/>
              </a:lnSpc>
              <a:spcBef>
                <a:spcPct val="0"/>
              </a:spcBef>
            </a:pPr>
            <a:r>
              <a:rPr lang="en-US" b="true" sz="5942" i="true">
                <a:solidFill>
                  <a:srgbClr val="000000"/>
                </a:solidFill>
                <a:latin typeface="Cormorant Garamond Bold Italics"/>
                <a:ea typeface="Cormorant Garamond Bold Italics"/>
                <a:cs typeface="Cormorant Garamond Bold Italics"/>
                <a:sym typeface="Cormorant Garamond Bold Italics"/>
              </a:rPr>
              <a:t>Evaluation Metrics and Performance Estimation</a:t>
            </a:r>
          </a:p>
        </p:txBody>
      </p:sp>
      <p:sp>
        <p:nvSpPr>
          <p:cNvPr name="TextBox 6" id="6"/>
          <p:cNvSpPr txBox="true"/>
          <p:nvPr/>
        </p:nvSpPr>
        <p:spPr>
          <a:xfrm rot="0">
            <a:off x="7919787" y="1750051"/>
            <a:ext cx="2448426" cy="537845"/>
          </a:xfrm>
          <a:prstGeom prst="rect">
            <a:avLst/>
          </a:prstGeom>
        </p:spPr>
        <p:txBody>
          <a:bodyPr anchor="t" rtlCol="false" tIns="0" lIns="0" bIns="0" rIns="0">
            <a:spAutoFit/>
          </a:bodyPr>
          <a:lstStyle/>
          <a:p>
            <a:pPr algn="l">
              <a:lnSpc>
                <a:spcPts val="4480"/>
              </a:lnSpc>
            </a:pPr>
            <a:r>
              <a:rPr lang="en-US" sz="3200">
                <a:solidFill>
                  <a:srgbClr val="000000"/>
                </a:solidFill>
                <a:latin typeface="Glacial Indifference"/>
                <a:ea typeface="Glacial Indifference"/>
                <a:cs typeface="Glacial Indifference"/>
                <a:sym typeface="Glacial Indifference"/>
              </a:rPr>
              <a:t>Zarar Ahmad</a:t>
            </a:r>
          </a:p>
        </p:txBody>
      </p:sp>
      <p:sp>
        <p:nvSpPr>
          <p:cNvPr name="TextBox 7" id="7"/>
          <p:cNvSpPr txBox="true"/>
          <p:nvPr/>
        </p:nvSpPr>
        <p:spPr>
          <a:xfrm rot="0">
            <a:off x="2000662" y="2762875"/>
            <a:ext cx="13854197" cy="650441"/>
          </a:xfrm>
          <a:prstGeom prst="rect">
            <a:avLst/>
          </a:prstGeom>
        </p:spPr>
        <p:txBody>
          <a:bodyPr anchor="t" rtlCol="false" tIns="0" lIns="0" bIns="0" rIns="0">
            <a:spAutoFit/>
          </a:bodyPr>
          <a:lstStyle/>
          <a:p>
            <a:pPr algn="ctr">
              <a:lnSpc>
                <a:spcPts val="5536"/>
              </a:lnSpc>
            </a:pPr>
            <a:r>
              <a:rPr lang="en-US" b="true" sz="3256">
                <a:solidFill>
                  <a:srgbClr val="000000"/>
                </a:solidFill>
                <a:latin typeface="Glacial Indifference Bold"/>
                <a:ea typeface="Glacial Indifference Bold"/>
                <a:cs typeface="Glacial Indifference Bold"/>
                <a:sym typeface="Glacial Indifference Bold"/>
              </a:rPr>
              <a:t>ROC -AUC</a:t>
            </a:r>
          </a:p>
        </p:txBody>
      </p:sp>
      <p:sp>
        <p:nvSpPr>
          <p:cNvPr name="TextBox 8" id="8"/>
          <p:cNvSpPr txBox="true"/>
          <p:nvPr/>
        </p:nvSpPr>
        <p:spPr>
          <a:xfrm rot="0">
            <a:off x="2116290" y="3680016"/>
            <a:ext cx="14757498" cy="1661795"/>
          </a:xfrm>
          <a:prstGeom prst="rect">
            <a:avLst/>
          </a:prstGeom>
        </p:spPr>
        <p:txBody>
          <a:bodyPr anchor="t" rtlCol="false" tIns="0" lIns="0" bIns="0" rIns="0">
            <a:spAutoFit/>
          </a:bodyPr>
          <a:lstStyle/>
          <a:p>
            <a:pPr algn="ctr">
              <a:lnSpc>
                <a:spcPts val="4480"/>
              </a:lnSpc>
              <a:spcBef>
                <a:spcPct val="0"/>
              </a:spcBef>
            </a:pPr>
            <a:r>
              <a:rPr lang="en-US" sz="3200">
                <a:solidFill>
                  <a:srgbClr val="000000"/>
                </a:solidFill>
                <a:latin typeface="Glacial Indifference"/>
                <a:ea typeface="Glacial Indifference"/>
                <a:cs typeface="Glacial Indifference"/>
                <a:sym typeface="Glacial Indifference"/>
              </a:rPr>
              <a:t> The </a:t>
            </a:r>
            <a:r>
              <a:rPr lang="en-US" sz="3200">
                <a:solidFill>
                  <a:srgbClr val="000000"/>
                </a:solidFill>
                <a:latin typeface="Glacial Indifference"/>
                <a:ea typeface="Glacial Indifference"/>
                <a:cs typeface="Glacial Indifference"/>
                <a:sym typeface="Glacial Indifference"/>
              </a:rPr>
              <a:t>ROC-AUC metric evaluates the model’s ability to distinguish between classes. A perfect AUC score is 1.0, which indicates ideal separation. This metric helps assess how well the model can differentiate between healthy and mentally ill patients.</a:t>
            </a:r>
          </a:p>
        </p:txBody>
      </p:sp>
    </p:spTree>
  </p:cSld>
  <p:clrMapOvr>
    <a:masterClrMapping/>
  </p:clrMapOvr>
  <p:transition spd="fast">
    <p:fade/>
  </p:transition>
</p:sld>
</file>

<file path=ppt/slides/slide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65</a:t>
            </a:r>
          </a:p>
        </p:txBody>
      </p:sp>
      <p:sp>
        <p:nvSpPr>
          <p:cNvPr name="Freeform 3" id="3"/>
          <p:cNvSpPr/>
          <p:nvPr/>
        </p:nvSpPr>
        <p:spPr>
          <a:xfrm flipH="false" flipV="true" rot="0">
            <a:off x="0" y="5796756"/>
            <a:ext cx="5703543" cy="4490244"/>
          </a:xfrm>
          <a:custGeom>
            <a:avLst/>
            <a:gdLst/>
            <a:ahLst/>
            <a:cxnLst/>
            <a:rect r="r" b="b" t="t" l="l"/>
            <a:pathLst>
              <a:path h="4490244" w="5703543">
                <a:moveTo>
                  <a:pt x="0" y="4490244"/>
                </a:moveTo>
                <a:lnTo>
                  <a:pt x="5703543" y="4490244"/>
                </a:lnTo>
                <a:lnTo>
                  <a:pt x="5703543" y="0"/>
                </a:lnTo>
                <a:lnTo>
                  <a:pt x="0" y="0"/>
                </a:lnTo>
                <a:lnTo>
                  <a:pt x="0" y="449024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23685" y="6802684"/>
            <a:ext cx="3700206" cy="3803950"/>
          </a:xfrm>
          <a:custGeom>
            <a:avLst/>
            <a:gdLst/>
            <a:ahLst/>
            <a:cxnLst/>
            <a:rect r="r" b="b" t="t" l="l"/>
            <a:pathLst>
              <a:path h="3803950" w="3700206">
                <a:moveTo>
                  <a:pt x="0" y="0"/>
                </a:moveTo>
                <a:lnTo>
                  <a:pt x="3700206" y="0"/>
                </a:lnTo>
                <a:lnTo>
                  <a:pt x="3700206" y="3803950"/>
                </a:lnTo>
                <a:lnTo>
                  <a:pt x="0" y="38039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786379" y="895350"/>
            <a:ext cx="12715243" cy="1226820"/>
          </a:xfrm>
          <a:prstGeom prst="rect">
            <a:avLst/>
          </a:prstGeom>
        </p:spPr>
        <p:txBody>
          <a:bodyPr anchor="t" rtlCol="false" tIns="0" lIns="0" bIns="0" rIns="0">
            <a:spAutoFit/>
          </a:bodyPr>
          <a:lstStyle/>
          <a:p>
            <a:pPr algn="ctr" marL="0" indent="0" lvl="0">
              <a:lnSpc>
                <a:spcPts val="10080"/>
              </a:lnSpc>
              <a:spcBef>
                <a:spcPct val="0"/>
              </a:spcBef>
            </a:pPr>
            <a:r>
              <a:rPr lang="en-US" b="true" sz="7200" i="true">
                <a:solidFill>
                  <a:srgbClr val="000000"/>
                </a:solidFill>
                <a:latin typeface="Cormorant Garamond Bold Italics"/>
                <a:ea typeface="Cormorant Garamond Bold Italics"/>
                <a:cs typeface="Cormorant Garamond Bold Italics"/>
                <a:sym typeface="Cormorant Garamond Bold Italics"/>
              </a:rPr>
              <a:t>MAE / RMSE for Regression Models</a:t>
            </a:r>
          </a:p>
        </p:txBody>
      </p:sp>
      <p:sp>
        <p:nvSpPr>
          <p:cNvPr name="TextBox 6" id="6"/>
          <p:cNvSpPr txBox="true"/>
          <p:nvPr/>
        </p:nvSpPr>
        <p:spPr>
          <a:xfrm rot="0">
            <a:off x="2116290" y="3099991"/>
            <a:ext cx="14757498" cy="1661795"/>
          </a:xfrm>
          <a:prstGeom prst="rect">
            <a:avLst/>
          </a:prstGeom>
        </p:spPr>
        <p:txBody>
          <a:bodyPr anchor="t" rtlCol="false" tIns="0" lIns="0" bIns="0" rIns="0">
            <a:spAutoFit/>
          </a:bodyPr>
          <a:lstStyle/>
          <a:p>
            <a:pPr algn="ctr">
              <a:lnSpc>
                <a:spcPts val="4480"/>
              </a:lnSpc>
              <a:spcBef>
                <a:spcPct val="0"/>
              </a:spcBef>
            </a:pPr>
            <a:r>
              <a:rPr lang="en-US" sz="3200">
                <a:solidFill>
                  <a:srgbClr val="000000"/>
                </a:solidFill>
                <a:latin typeface="Glacial Indifference"/>
                <a:ea typeface="Glacial Indifference"/>
                <a:cs typeface="Glacial Indifference"/>
                <a:sym typeface="Glacial Indifference"/>
              </a:rPr>
              <a:t> In</a:t>
            </a:r>
            <a:r>
              <a:rPr lang="en-US" sz="3200">
                <a:solidFill>
                  <a:srgbClr val="000000"/>
                </a:solidFill>
                <a:latin typeface="Glacial Indifference"/>
                <a:ea typeface="Glacial Indifference"/>
                <a:cs typeface="Glacial Indifference"/>
                <a:sym typeface="Glacial Indifference"/>
              </a:rPr>
              <a:t> severity prediction tasks, regression models use Mean Absolute Error (MAE) and Root Mean Square Error (RMSE) to measure error rates. These metrics help in estimating the degree of deviation in predicted severity from actual conditions. </a:t>
            </a:r>
          </a:p>
        </p:txBody>
      </p:sp>
    </p:spTree>
  </p:cSld>
  <p:clrMapOvr>
    <a:masterClrMapping/>
  </p:clrMapOvr>
  <p:transition spd="fast">
    <p:fade/>
  </p:transition>
</p:sld>
</file>

<file path=ppt/slides/slide6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66</a:t>
            </a:r>
          </a:p>
        </p:txBody>
      </p:sp>
      <p:sp>
        <p:nvSpPr>
          <p:cNvPr name="Freeform 3" id="3"/>
          <p:cNvSpPr/>
          <p:nvPr/>
        </p:nvSpPr>
        <p:spPr>
          <a:xfrm flipH="false" flipV="true" rot="0">
            <a:off x="0" y="5796756"/>
            <a:ext cx="5703543" cy="4490244"/>
          </a:xfrm>
          <a:custGeom>
            <a:avLst/>
            <a:gdLst/>
            <a:ahLst/>
            <a:cxnLst/>
            <a:rect r="r" b="b" t="t" l="l"/>
            <a:pathLst>
              <a:path h="4490244" w="5703543">
                <a:moveTo>
                  <a:pt x="0" y="4490244"/>
                </a:moveTo>
                <a:lnTo>
                  <a:pt x="5703543" y="4490244"/>
                </a:lnTo>
                <a:lnTo>
                  <a:pt x="5703543" y="0"/>
                </a:lnTo>
                <a:lnTo>
                  <a:pt x="0" y="0"/>
                </a:lnTo>
                <a:lnTo>
                  <a:pt x="0" y="449024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23685" y="6802684"/>
            <a:ext cx="3700206" cy="3803950"/>
          </a:xfrm>
          <a:custGeom>
            <a:avLst/>
            <a:gdLst/>
            <a:ahLst/>
            <a:cxnLst/>
            <a:rect r="r" b="b" t="t" l="l"/>
            <a:pathLst>
              <a:path h="3803950" w="3700206">
                <a:moveTo>
                  <a:pt x="0" y="0"/>
                </a:moveTo>
                <a:lnTo>
                  <a:pt x="3700206" y="0"/>
                </a:lnTo>
                <a:lnTo>
                  <a:pt x="3700206" y="3803950"/>
                </a:lnTo>
                <a:lnTo>
                  <a:pt x="0" y="38039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515666" y="904875"/>
            <a:ext cx="13256668" cy="1102302"/>
          </a:xfrm>
          <a:prstGeom prst="rect">
            <a:avLst/>
          </a:prstGeom>
        </p:spPr>
        <p:txBody>
          <a:bodyPr anchor="t" rtlCol="false" tIns="0" lIns="0" bIns="0" rIns="0">
            <a:spAutoFit/>
          </a:bodyPr>
          <a:lstStyle/>
          <a:p>
            <a:pPr algn="ctr" marL="0" indent="0" lvl="0">
              <a:lnSpc>
                <a:spcPts val="9019"/>
              </a:lnSpc>
              <a:spcBef>
                <a:spcPct val="0"/>
              </a:spcBef>
            </a:pPr>
            <a:r>
              <a:rPr lang="en-US" b="true" sz="6442" i="true">
                <a:solidFill>
                  <a:srgbClr val="000000"/>
                </a:solidFill>
                <a:latin typeface="Cormorant Garamond Bold Italics"/>
                <a:ea typeface="Cormorant Garamond Bold Italics"/>
                <a:cs typeface="Cormorant Garamond Bold Italics"/>
                <a:sym typeface="Cormorant Garamond Bold Italics"/>
              </a:rPr>
              <a:t>Explainability: SHAP and Attention Scores</a:t>
            </a:r>
          </a:p>
        </p:txBody>
      </p:sp>
      <p:sp>
        <p:nvSpPr>
          <p:cNvPr name="TextBox 6" id="6"/>
          <p:cNvSpPr txBox="true"/>
          <p:nvPr/>
        </p:nvSpPr>
        <p:spPr>
          <a:xfrm rot="0">
            <a:off x="2116290" y="3099991"/>
            <a:ext cx="14757498" cy="1661795"/>
          </a:xfrm>
          <a:prstGeom prst="rect">
            <a:avLst/>
          </a:prstGeom>
        </p:spPr>
        <p:txBody>
          <a:bodyPr anchor="t" rtlCol="false" tIns="0" lIns="0" bIns="0" rIns="0">
            <a:spAutoFit/>
          </a:bodyPr>
          <a:lstStyle/>
          <a:p>
            <a:pPr algn="ctr">
              <a:lnSpc>
                <a:spcPts val="4480"/>
              </a:lnSpc>
              <a:spcBef>
                <a:spcPct val="0"/>
              </a:spcBef>
            </a:pPr>
            <a:r>
              <a:rPr lang="en-US" sz="3200">
                <a:solidFill>
                  <a:srgbClr val="000000"/>
                </a:solidFill>
                <a:latin typeface="Glacial Indifference"/>
                <a:ea typeface="Glacial Indifference"/>
                <a:cs typeface="Glacial Indifference"/>
                <a:sym typeface="Glacial Indifference"/>
              </a:rPr>
              <a:t> Explainabil</a:t>
            </a:r>
            <a:r>
              <a:rPr lang="en-US" sz="3200">
                <a:solidFill>
                  <a:srgbClr val="000000"/>
                </a:solidFill>
                <a:latin typeface="Glacial Indifference"/>
                <a:ea typeface="Glacial Indifference"/>
                <a:cs typeface="Glacial Indifference"/>
                <a:sym typeface="Glacial Indifference"/>
              </a:rPr>
              <a:t>ity tools such as SHAP and attention scores help clinicians understand how the AI model reached its decisions. These metrics are vital for building trust among medical professionals and for ensuring ethical adoption.</a:t>
            </a:r>
          </a:p>
        </p:txBody>
      </p:sp>
    </p:spTree>
  </p:cSld>
  <p:clrMapOvr>
    <a:masterClrMapping/>
  </p:clrMapOvr>
  <p:transition spd="fast">
    <p:fade/>
  </p:transition>
</p:sld>
</file>

<file path=ppt/slides/slide6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67</a:t>
            </a:r>
          </a:p>
        </p:txBody>
      </p:sp>
      <p:sp>
        <p:nvSpPr>
          <p:cNvPr name="Freeform 3" id="3"/>
          <p:cNvSpPr/>
          <p:nvPr/>
        </p:nvSpPr>
        <p:spPr>
          <a:xfrm flipH="false" flipV="true" rot="0">
            <a:off x="0" y="6515639"/>
            <a:ext cx="4790413" cy="3771361"/>
          </a:xfrm>
          <a:custGeom>
            <a:avLst/>
            <a:gdLst/>
            <a:ahLst/>
            <a:cxnLst/>
            <a:rect r="r" b="b" t="t" l="l"/>
            <a:pathLst>
              <a:path h="3771361" w="4790413">
                <a:moveTo>
                  <a:pt x="0" y="3771361"/>
                </a:moveTo>
                <a:lnTo>
                  <a:pt x="4790413" y="3771361"/>
                </a:lnTo>
                <a:lnTo>
                  <a:pt x="4790413" y="0"/>
                </a:lnTo>
                <a:lnTo>
                  <a:pt x="0" y="0"/>
                </a:lnTo>
                <a:lnTo>
                  <a:pt x="0" y="377136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181534" y="6964959"/>
            <a:ext cx="3542357" cy="3641675"/>
          </a:xfrm>
          <a:custGeom>
            <a:avLst/>
            <a:gdLst/>
            <a:ahLst/>
            <a:cxnLst/>
            <a:rect r="r" b="b" t="t" l="l"/>
            <a:pathLst>
              <a:path h="3641675" w="3542357">
                <a:moveTo>
                  <a:pt x="0" y="0"/>
                </a:moveTo>
                <a:lnTo>
                  <a:pt x="3542357" y="0"/>
                </a:lnTo>
                <a:lnTo>
                  <a:pt x="3542357" y="3641675"/>
                </a:lnTo>
                <a:lnTo>
                  <a:pt x="0" y="36416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515666" y="904875"/>
            <a:ext cx="13574413" cy="1102302"/>
          </a:xfrm>
          <a:prstGeom prst="rect">
            <a:avLst/>
          </a:prstGeom>
        </p:spPr>
        <p:txBody>
          <a:bodyPr anchor="t" rtlCol="false" tIns="0" lIns="0" bIns="0" rIns="0">
            <a:spAutoFit/>
          </a:bodyPr>
          <a:lstStyle/>
          <a:p>
            <a:pPr algn="ctr" marL="0" indent="0" lvl="0">
              <a:lnSpc>
                <a:spcPts val="9019"/>
              </a:lnSpc>
              <a:spcBef>
                <a:spcPct val="0"/>
              </a:spcBef>
            </a:pPr>
            <a:r>
              <a:rPr lang="en-US" b="true" sz="6442" i="true">
                <a:solidFill>
                  <a:srgbClr val="000000"/>
                </a:solidFill>
                <a:latin typeface="Cormorant Garamond Bold Italics"/>
                <a:ea typeface="Cormorant Garamond Bold Italics"/>
                <a:cs typeface="Cormorant Garamond Bold Italics"/>
                <a:sym typeface="Cormorant Garamond Bold Italics"/>
              </a:rPr>
              <a:t>Estimating Model Performance and Accuracy </a:t>
            </a:r>
          </a:p>
        </p:txBody>
      </p:sp>
      <p:sp>
        <p:nvSpPr>
          <p:cNvPr name="TextBox 6" id="6"/>
          <p:cNvSpPr txBox="true"/>
          <p:nvPr/>
        </p:nvSpPr>
        <p:spPr>
          <a:xfrm rot="0">
            <a:off x="2195214" y="2783633"/>
            <a:ext cx="14757498" cy="3347720"/>
          </a:xfrm>
          <a:prstGeom prst="rect">
            <a:avLst/>
          </a:prstGeom>
        </p:spPr>
        <p:txBody>
          <a:bodyPr anchor="t" rtlCol="false" tIns="0" lIns="0" bIns="0" rIns="0">
            <a:spAutoFit/>
          </a:bodyPr>
          <a:lstStyle/>
          <a:p>
            <a:pPr algn="l">
              <a:lnSpc>
                <a:spcPts val="4480"/>
              </a:lnSpc>
              <a:spcBef>
                <a:spcPct val="0"/>
              </a:spcBef>
            </a:pPr>
            <a:r>
              <a:rPr lang="en-US" sz="3200">
                <a:solidFill>
                  <a:srgbClr val="000000"/>
                </a:solidFill>
                <a:latin typeface="Glacial Indifference"/>
                <a:ea typeface="Glacial Indifference"/>
                <a:cs typeface="Glacial Indifference"/>
                <a:sym typeface="Glacial Indifference"/>
              </a:rPr>
              <a:t>• </a:t>
            </a:r>
            <a:r>
              <a:rPr lang="en-US" b="true" sz="3200">
                <a:solidFill>
                  <a:srgbClr val="000000"/>
                </a:solidFill>
                <a:latin typeface="Glacial Indifference Bold"/>
                <a:ea typeface="Glacial Indifference Bold"/>
                <a:cs typeface="Glacial Indifference Bold"/>
                <a:sym typeface="Glacial Indifference Bold"/>
              </a:rPr>
              <a:t>Ellipsis Health</a:t>
            </a:r>
            <a:r>
              <a:rPr lang="en-US" sz="3200">
                <a:solidFill>
                  <a:srgbClr val="000000"/>
                </a:solidFill>
                <a:latin typeface="Glacial Indifference"/>
                <a:ea typeface="Glacial Indifference"/>
                <a:cs typeface="Glacial Indifference"/>
                <a:sym typeface="Glacial Indifference"/>
              </a:rPr>
              <a:t> achieved an AUC value</a:t>
            </a:r>
            <a:r>
              <a:rPr lang="en-US" sz="3200">
                <a:solidFill>
                  <a:srgbClr val="000000"/>
                </a:solidFill>
                <a:latin typeface="Glacial Indifference"/>
                <a:ea typeface="Glacial Indifference"/>
                <a:cs typeface="Glacial Indifference"/>
                <a:sym typeface="Glacial Indifference"/>
              </a:rPr>
              <a:t> of 0.82 by analyzing voice data and validating results against clinical questionnaires.</a:t>
            </a:r>
          </a:p>
          <a:p>
            <a:pPr algn="l">
              <a:lnSpc>
                <a:spcPts val="4480"/>
              </a:lnSpc>
              <a:spcBef>
                <a:spcPct val="0"/>
              </a:spcBef>
            </a:pPr>
            <a:r>
              <a:rPr lang="en-US" sz="3200">
                <a:solidFill>
                  <a:srgbClr val="000000"/>
                </a:solidFill>
                <a:latin typeface="Glacial Indifference"/>
                <a:ea typeface="Glacial Indifference"/>
                <a:cs typeface="Glacial Indifference"/>
                <a:sym typeface="Glacial Indifference"/>
              </a:rPr>
              <a:t>• </a:t>
            </a:r>
            <a:r>
              <a:rPr lang="en-US" b="true" sz="3200">
                <a:solidFill>
                  <a:srgbClr val="000000"/>
                </a:solidFill>
                <a:latin typeface="Glacial Indifference Bold"/>
                <a:ea typeface="Glacial Indifference Bold"/>
                <a:cs typeface="Glacial Indifference Bold"/>
                <a:sym typeface="Glacial Indifference Bold"/>
              </a:rPr>
              <a:t>The MHDeep system</a:t>
            </a:r>
            <a:r>
              <a:rPr lang="en-US" sz="3200">
                <a:solidFill>
                  <a:srgbClr val="000000"/>
                </a:solidFill>
                <a:latin typeface="Glacial Indifference"/>
                <a:ea typeface="Glacial Indifference"/>
                <a:cs typeface="Glacial Indifference"/>
                <a:sym typeface="Glacial Indifference"/>
              </a:rPr>
              <a:t> powered by deep neural networks and wearable sensors, delivered 100% accuracy in detecting several psychiatric disorders.</a:t>
            </a:r>
          </a:p>
          <a:p>
            <a:pPr algn="l">
              <a:lnSpc>
                <a:spcPts val="4480"/>
              </a:lnSpc>
              <a:spcBef>
                <a:spcPct val="0"/>
              </a:spcBef>
            </a:pPr>
            <a:r>
              <a:rPr lang="en-US" sz="3200">
                <a:solidFill>
                  <a:srgbClr val="000000"/>
                </a:solidFill>
                <a:latin typeface="Glacial Indifference"/>
                <a:ea typeface="Glacial Indifference"/>
                <a:cs typeface="Glacial Indifference"/>
                <a:sym typeface="Glacial Indifference"/>
              </a:rPr>
              <a:t>• </a:t>
            </a:r>
            <a:r>
              <a:rPr lang="en-US" b="true" sz="3200">
                <a:solidFill>
                  <a:srgbClr val="000000"/>
                </a:solidFill>
                <a:latin typeface="Glacial Indifference Bold"/>
                <a:ea typeface="Glacial Indifference Bold"/>
                <a:cs typeface="Glacial Indifference Bold"/>
                <a:sym typeface="Glacial Indifference Bold"/>
              </a:rPr>
              <a:t>HuBERT and Whisper</a:t>
            </a:r>
            <a:r>
              <a:rPr lang="en-US" sz="3200">
                <a:solidFill>
                  <a:srgbClr val="000000"/>
                </a:solidFill>
                <a:latin typeface="Glacial Indifference"/>
                <a:ea typeface="Glacial Indifference"/>
                <a:cs typeface="Glacial Indifference"/>
                <a:sym typeface="Glacial Indifference"/>
              </a:rPr>
              <a:t> speech models achieved an F1-score of 0.92 for detecting depression via natural speech. </a:t>
            </a:r>
          </a:p>
        </p:txBody>
      </p:sp>
    </p:spTree>
  </p:cSld>
  <p:clrMapOvr>
    <a:masterClrMapping/>
  </p:clrMapOvr>
  <p:transition spd="fast">
    <p:fade/>
  </p:transition>
</p:sld>
</file>

<file path=ppt/slides/slide6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68</a:t>
            </a:r>
          </a:p>
        </p:txBody>
      </p:sp>
      <p:sp>
        <p:nvSpPr>
          <p:cNvPr name="Freeform 3" id="3"/>
          <p:cNvSpPr/>
          <p:nvPr/>
        </p:nvSpPr>
        <p:spPr>
          <a:xfrm flipH="false" flipV="true" rot="0">
            <a:off x="0" y="6515639"/>
            <a:ext cx="4790413" cy="3771361"/>
          </a:xfrm>
          <a:custGeom>
            <a:avLst/>
            <a:gdLst/>
            <a:ahLst/>
            <a:cxnLst/>
            <a:rect r="r" b="b" t="t" l="l"/>
            <a:pathLst>
              <a:path h="3771361" w="4790413">
                <a:moveTo>
                  <a:pt x="0" y="3771361"/>
                </a:moveTo>
                <a:lnTo>
                  <a:pt x="4790413" y="3771361"/>
                </a:lnTo>
                <a:lnTo>
                  <a:pt x="4790413" y="0"/>
                </a:lnTo>
                <a:lnTo>
                  <a:pt x="0" y="0"/>
                </a:lnTo>
                <a:lnTo>
                  <a:pt x="0" y="377136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181534" y="6964959"/>
            <a:ext cx="3542357" cy="3641675"/>
          </a:xfrm>
          <a:custGeom>
            <a:avLst/>
            <a:gdLst/>
            <a:ahLst/>
            <a:cxnLst/>
            <a:rect r="r" b="b" t="t" l="l"/>
            <a:pathLst>
              <a:path h="3641675" w="3542357">
                <a:moveTo>
                  <a:pt x="0" y="0"/>
                </a:moveTo>
                <a:lnTo>
                  <a:pt x="3542357" y="0"/>
                </a:lnTo>
                <a:lnTo>
                  <a:pt x="3542357" y="3641675"/>
                </a:lnTo>
                <a:lnTo>
                  <a:pt x="0" y="36416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515666" y="904875"/>
            <a:ext cx="13574413" cy="1102302"/>
          </a:xfrm>
          <a:prstGeom prst="rect">
            <a:avLst/>
          </a:prstGeom>
        </p:spPr>
        <p:txBody>
          <a:bodyPr anchor="t" rtlCol="false" tIns="0" lIns="0" bIns="0" rIns="0">
            <a:spAutoFit/>
          </a:bodyPr>
          <a:lstStyle/>
          <a:p>
            <a:pPr algn="ctr" marL="0" indent="0" lvl="0">
              <a:lnSpc>
                <a:spcPts val="9019"/>
              </a:lnSpc>
              <a:spcBef>
                <a:spcPct val="0"/>
              </a:spcBef>
            </a:pPr>
            <a:r>
              <a:rPr lang="en-US" b="true" sz="6442" i="true">
                <a:solidFill>
                  <a:srgbClr val="000000"/>
                </a:solidFill>
                <a:latin typeface="Cormorant Garamond Bold Italics"/>
                <a:ea typeface="Cormorant Garamond Bold Italics"/>
                <a:cs typeface="Cormorant Garamond Bold Italics"/>
                <a:sym typeface="Cormorant Garamond Bold Italics"/>
              </a:rPr>
              <a:t>Limitations and Considerations</a:t>
            </a:r>
          </a:p>
        </p:txBody>
      </p:sp>
      <p:sp>
        <p:nvSpPr>
          <p:cNvPr name="TextBox 6" id="6"/>
          <p:cNvSpPr txBox="true"/>
          <p:nvPr/>
        </p:nvSpPr>
        <p:spPr>
          <a:xfrm rot="0">
            <a:off x="2195214" y="2783633"/>
            <a:ext cx="14757498" cy="1661795"/>
          </a:xfrm>
          <a:prstGeom prst="rect">
            <a:avLst/>
          </a:prstGeom>
        </p:spPr>
        <p:txBody>
          <a:bodyPr anchor="t" rtlCol="false" tIns="0" lIns="0" bIns="0" rIns="0">
            <a:spAutoFit/>
          </a:bodyPr>
          <a:lstStyle/>
          <a:p>
            <a:pPr algn="l">
              <a:lnSpc>
                <a:spcPts val="4480"/>
              </a:lnSpc>
              <a:spcBef>
                <a:spcPct val="0"/>
              </a:spcBef>
            </a:pPr>
            <a:r>
              <a:rPr lang="en-US" sz="3200">
                <a:solidFill>
                  <a:srgbClr val="000000"/>
                </a:solidFill>
                <a:latin typeface="Glacial Indifference"/>
                <a:ea typeface="Glacial Indifference"/>
                <a:cs typeface="Glacial Indifference"/>
                <a:sym typeface="Glacial Indifference"/>
              </a:rPr>
              <a:t> AI</a:t>
            </a:r>
            <a:r>
              <a:rPr lang="en-US" sz="3200">
                <a:solidFill>
                  <a:srgbClr val="000000"/>
                </a:solidFill>
                <a:latin typeface="Glacial Indifference"/>
                <a:ea typeface="Glacial Indifference"/>
                <a:cs typeface="Glacial Indifference"/>
                <a:sym typeface="Glacial Indifference"/>
              </a:rPr>
              <a:t> </a:t>
            </a:r>
            <a:r>
              <a:rPr lang="en-US" sz="3200">
                <a:solidFill>
                  <a:srgbClr val="000000"/>
                </a:solidFill>
                <a:latin typeface="Glacial Indifference"/>
                <a:ea typeface="Glacial Indifference"/>
                <a:cs typeface="Glacial Indifference"/>
                <a:sym typeface="Glacial Indifference"/>
              </a:rPr>
              <a:t>mod</a:t>
            </a:r>
            <a:r>
              <a:rPr lang="en-US" sz="3200">
                <a:solidFill>
                  <a:srgbClr val="000000"/>
                </a:solidFill>
                <a:latin typeface="Glacial Indifference"/>
                <a:ea typeface="Glacial Indifference"/>
                <a:cs typeface="Glacial Indifference"/>
                <a:sym typeface="Glacial Indifference"/>
              </a:rPr>
              <a:t>el</a:t>
            </a:r>
            <a:r>
              <a:rPr lang="en-US" sz="3200">
                <a:solidFill>
                  <a:srgbClr val="000000"/>
                </a:solidFill>
                <a:latin typeface="Glacial Indifference"/>
                <a:ea typeface="Glacial Indifference"/>
                <a:cs typeface="Glacial Indifference"/>
                <a:sym typeface="Glacial Indifference"/>
              </a:rPr>
              <a:t>s often per</a:t>
            </a:r>
            <a:r>
              <a:rPr lang="en-US" sz="3200">
                <a:solidFill>
                  <a:srgbClr val="000000"/>
                </a:solidFill>
                <a:latin typeface="Glacial Indifference"/>
                <a:ea typeface="Glacial Indifference"/>
                <a:cs typeface="Glacial Indifference"/>
                <a:sym typeface="Glacial Indifference"/>
              </a:rPr>
              <a:t>form poorly on diverse and non-uniform datasets. Clinicians nee</a:t>
            </a:r>
            <a:r>
              <a:rPr lang="en-US" sz="3200">
                <a:solidFill>
                  <a:srgbClr val="000000"/>
                </a:solidFill>
                <a:latin typeface="Glacial Indifference"/>
                <a:ea typeface="Glacial Indifference"/>
                <a:cs typeface="Glacial Indifference"/>
                <a:sym typeface="Glacial Indifference"/>
              </a:rPr>
              <a:t>d</a:t>
            </a:r>
            <a:r>
              <a:rPr lang="en-US" sz="3200">
                <a:solidFill>
                  <a:srgbClr val="000000"/>
                </a:solidFill>
                <a:latin typeface="Glacial Indifference"/>
                <a:ea typeface="Glacial Indifference"/>
                <a:cs typeface="Glacial Indifference"/>
                <a:sym typeface="Glacial Indifference"/>
              </a:rPr>
              <a:t> trustworthy and interpretable information for clinical adoption. E</a:t>
            </a:r>
            <a:r>
              <a:rPr lang="en-US" sz="3200">
                <a:solidFill>
                  <a:srgbClr val="000000"/>
                </a:solidFill>
                <a:latin typeface="Glacial Indifference"/>
                <a:ea typeface="Glacial Indifference"/>
                <a:cs typeface="Glacial Indifference"/>
                <a:sym typeface="Glacial Indifference"/>
              </a:rPr>
              <a:t>thical</a:t>
            </a:r>
            <a:r>
              <a:rPr lang="en-US" sz="3200">
                <a:solidFill>
                  <a:srgbClr val="000000"/>
                </a:solidFill>
                <a:latin typeface="Glacial Indifference"/>
                <a:ea typeface="Glacial Indifference"/>
                <a:cs typeface="Glacial Indifference"/>
                <a:sym typeface="Glacial Indifference"/>
              </a:rPr>
              <a:t> and </a:t>
            </a:r>
            <a:r>
              <a:rPr lang="en-US" sz="3200">
                <a:solidFill>
                  <a:srgbClr val="000000"/>
                </a:solidFill>
                <a:latin typeface="Glacial Indifference"/>
                <a:ea typeface="Glacial Indifference"/>
                <a:cs typeface="Glacial Indifference"/>
                <a:sym typeface="Glacial Indifference"/>
              </a:rPr>
              <a:t>r</a:t>
            </a:r>
            <a:r>
              <a:rPr lang="en-US" sz="3200">
                <a:solidFill>
                  <a:srgbClr val="000000"/>
                </a:solidFill>
                <a:latin typeface="Glacial Indifference"/>
                <a:ea typeface="Glacial Indifference"/>
                <a:cs typeface="Glacial Indifference"/>
                <a:sym typeface="Glacial Indifference"/>
              </a:rPr>
              <a:t>e</a:t>
            </a:r>
            <a:r>
              <a:rPr lang="en-US" sz="3200">
                <a:solidFill>
                  <a:srgbClr val="000000"/>
                </a:solidFill>
                <a:latin typeface="Glacial Indifference"/>
                <a:ea typeface="Glacial Indifference"/>
                <a:cs typeface="Glacial Indifference"/>
                <a:sym typeface="Glacial Indifference"/>
              </a:rPr>
              <a:t>gulato</a:t>
            </a:r>
            <a:r>
              <a:rPr lang="en-US" sz="3200">
                <a:solidFill>
                  <a:srgbClr val="000000"/>
                </a:solidFill>
                <a:latin typeface="Glacial Indifference"/>
                <a:ea typeface="Glacial Indifference"/>
                <a:cs typeface="Glacial Indifference"/>
                <a:sym typeface="Glacial Indifference"/>
              </a:rPr>
              <a:t>r</a:t>
            </a:r>
            <a:r>
              <a:rPr lang="en-US" sz="3200">
                <a:solidFill>
                  <a:srgbClr val="000000"/>
                </a:solidFill>
                <a:latin typeface="Glacial Indifference"/>
                <a:ea typeface="Glacial Indifference"/>
                <a:cs typeface="Glacial Indifference"/>
                <a:sym typeface="Glacial Indifference"/>
              </a:rPr>
              <a:t>y</a:t>
            </a:r>
            <a:r>
              <a:rPr lang="en-US" sz="3200">
                <a:solidFill>
                  <a:srgbClr val="000000"/>
                </a:solidFill>
                <a:latin typeface="Glacial Indifference"/>
                <a:ea typeface="Glacial Indifference"/>
                <a:cs typeface="Glacial Indifference"/>
                <a:sym typeface="Glacial Indifference"/>
              </a:rPr>
              <a:t> concerns must be addressed before full-scale implementation</a:t>
            </a:r>
          </a:p>
        </p:txBody>
      </p:sp>
    </p:spTree>
  </p:cSld>
  <p:clrMapOvr>
    <a:masterClrMapping/>
  </p:clrMapOvr>
  <p:transition spd="fast">
    <p:fade/>
  </p:transition>
</p:sld>
</file>

<file path=ppt/slides/slide6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69</a:t>
            </a:r>
          </a:p>
        </p:txBody>
      </p:sp>
      <p:sp>
        <p:nvSpPr>
          <p:cNvPr name="Freeform 3" id="3"/>
          <p:cNvSpPr/>
          <p:nvPr/>
        </p:nvSpPr>
        <p:spPr>
          <a:xfrm flipH="false" flipV="true" rot="0">
            <a:off x="0" y="5796756"/>
            <a:ext cx="5703543" cy="4490244"/>
          </a:xfrm>
          <a:custGeom>
            <a:avLst/>
            <a:gdLst/>
            <a:ahLst/>
            <a:cxnLst/>
            <a:rect r="r" b="b" t="t" l="l"/>
            <a:pathLst>
              <a:path h="4490244" w="5703543">
                <a:moveTo>
                  <a:pt x="0" y="4490244"/>
                </a:moveTo>
                <a:lnTo>
                  <a:pt x="5703543" y="4490244"/>
                </a:lnTo>
                <a:lnTo>
                  <a:pt x="5703543" y="0"/>
                </a:lnTo>
                <a:lnTo>
                  <a:pt x="0" y="0"/>
                </a:lnTo>
                <a:lnTo>
                  <a:pt x="0" y="449024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23685" y="6802684"/>
            <a:ext cx="3700206" cy="3803950"/>
          </a:xfrm>
          <a:custGeom>
            <a:avLst/>
            <a:gdLst/>
            <a:ahLst/>
            <a:cxnLst/>
            <a:rect r="r" b="b" t="t" l="l"/>
            <a:pathLst>
              <a:path h="3803950" w="3700206">
                <a:moveTo>
                  <a:pt x="0" y="0"/>
                </a:moveTo>
                <a:lnTo>
                  <a:pt x="3700206" y="0"/>
                </a:lnTo>
                <a:lnTo>
                  <a:pt x="3700206" y="3803950"/>
                </a:lnTo>
                <a:lnTo>
                  <a:pt x="0" y="38039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433141" y="914400"/>
            <a:ext cx="13421718" cy="1011120"/>
          </a:xfrm>
          <a:prstGeom prst="rect">
            <a:avLst/>
          </a:prstGeom>
        </p:spPr>
        <p:txBody>
          <a:bodyPr anchor="t" rtlCol="false" tIns="0" lIns="0" bIns="0" rIns="0">
            <a:spAutoFit/>
          </a:bodyPr>
          <a:lstStyle/>
          <a:p>
            <a:pPr algn="ctr" marL="0" indent="0" lvl="0">
              <a:lnSpc>
                <a:spcPts val="8318"/>
              </a:lnSpc>
              <a:spcBef>
                <a:spcPct val="0"/>
              </a:spcBef>
            </a:pPr>
            <a:r>
              <a:rPr lang="en-US" b="true" sz="5942" i="true">
                <a:solidFill>
                  <a:srgbClr val="000000"/>
                </a:solidFill>
                <a:latin typeface="Cormorant Garamond Bold Italics"/>
                <a:ea typeface="Cormorant Garamond Bold Italics"/>
                <a:cs typeface="Cormorant Garamond Bold Italics"/>
                <a:sym typeface="Cormorant Garamond Bold Italics"/>
              </a:rPr>
              <a:t>Conclusion &amp; Future Scope</a:t>
            </a:r>
          </a:p>
        </p:txBody>
      </p:sp>
      <p:sp>
        <p:nvSpPr>
          <p:cNvPr name="TextBox 6" id="6"/>
          <p:cNvSpPr txBox="true"/>
          <p:nvPr/>
        </p:nvSpPr>
        <p:spPr>
          <a:xfrm rot="0">
            <a:off x="1769745" y="2549012"/>
            <a:ext cx="14710411" cy="2592777"/>
          </a:xfrm>
          <a:prstGeom prst="rect">
            <a:avLst/>
          </a:prstGeom>
        </p:spPr>
        <p:txBody>
          <a:bodyPr anchor="t" rtlCol="false" tIns="0" lIns="0" bIns="0" rIns="0">
            <a:spAutoFit/>
          </a:bodyPr>
          <a:lstStyle/>
          <a:p>
            <a:pPr algn="l" marL="797003" indent="-398501" lvl="1">
              <a:lnSpc>
                <a:spcPts val="5168"/>
              </a:lnSpc>
              <a:buFont typeface="Arial"/>
              <a:buChar char="•"/>
            </a:pPr>
            <a:r>
              <a:rPr lang="en-US" sz="3691">
                <a:solidFill>
                  <a:srgbClr val="000000"/>
                </a:solidFill>
                <a:latin typeface="Glacial Indifference"/>
                <a:ea typeface="Glacial Indifference"/>
                <a:cs typeface="Glacial Indifference"/>
                <a:sym typeface="Glacial Indifference"/>
              </a:rPr>
              <a:t>AI</a:t>
            </a:r>
            <a:r>
              <a:rPr lang="en-US" sz="3691">
                <a:solidFill>
                  <a:srgbClr val="000000"/>
                </a:solidFill>
                <a:latin typeface="Glacial Indifference"/>
                <a:ea typeface="Glacial Indifference"/>
                <a:cs typeface="Glacial Indifference"/>
                <a:sym typeface="Glacial Indifference"/>
              </a:rPr>
              <a:t> can greatly support psychiatric care, not replace it</a:t>
            </a:r>
          </a:p>
          <a:p>
            <a:pPr algn="l" marL="797003" indent="-398501" lvl="1">
              <a:lnSpc>
                <a:spcPts val="5168"/>
              </a:lnSpc>
              <a:buFont typeface="Arial"/>
              <a:buChar char="•"/>
            </a:pPr>
            <a:r>
              <a:rPr lang="en-US" sz="3691">
                <a:solidFill>
                  <a:srgbClr val="000000"/>
                </a:solidFill>
                <a:latin typeface="Glacial Indifference"/>
                <a:ea typeface="Glacial Indifference"/>
                <a:cs typeface="Glacial Indifference"/>
                <a:sym typeface="Glacial Indifference"/>
              </a:rPr>
              <a:t>Ethics, transparency, and fairness must guide its use</a:t>
            </a:r>
          </a:p>
          <a:p>
            <a:pPr algn="l" marL="797003" indent="-398501" lvl="1">
              <a:lnSpc>
                <a:spcPts val="5168"/>
              </a:lnSpc>
              <a:buFont typeface="Arial"/>
              <a:buChar char="•"/>
            </a:pPr>
            <a:r>
              <a:rPr lang="en-US" sz="3691">
                <a:solidFill>
                  <a:srgbClr val="000000"/>
                </a:solidFill>
                <a:latin typeface="Glacial Indifference"/>
                <a:ea typeface="Glacial Indifference"/>
                <a:cs typeface="Glacial Indifference"/>
                <a:sym typeface="Glacial Indifference"/>
              </a:rPr>
              <a:t>Collaboration between data scientists and psychiatrists is key</a:t>
            </a:r>
          </a:p>
          <a:p>
            <a:pPr algn="l" marL="797003" indent="-398501" lvl="1">
              <a:lnSpc>
                <a:spcPts val="5168"/>
              </a:lnSpc>
              <a:buFont typeface="Arial"/>
              <a:buChar char="•"/>
            </a:pPr>
            <a:r>
              <a:rPr lang="en-US" sz="3691">
                <a:solidFill>
                  <a:srgbClr val="000000"/>
                </a:solidFill>
                <a:latin typeface="Glacial Indifference"/>
                <a:ea typeface="Glacial Indifference"/>
                <a:cs typeface="Glacial Indifference"/>
                <a:sym typeface="Glacial Indifference"/>
              </a:rPr>
              <a:t>With proper regulation, AI can enhance early diagnosis and care</a:t>
            </a:r>
          </a:p>
        </p:txBody>
      </p:sp>
      <p:sp>
        <p:nvSpPr>
          <p:cNvPr name="TextBox 7" id="7"/>
          <p:cNvSpPr txBox="true"/>
          <p:nvPr/>
        </p:nvSpPr>
        <p:spPr>
          <a:xfrm rot="0">
            <a:off x="7919787" y="1750051"/>
            <a:ext cx="2448426" cy="537845"/>
          </a:xfrm>
          <a:prstGeom prst="rect">
            <a:avLst/>
          </a:prstGeom>
        </p:spPr>
        <p:txBody>
          <a:bodyPr anchor="t" rtlCol="false" tIns="0" lIns="0" bIns="0" rIns="0">
            <a:spAutoFit/>
          </a:bodyPr>
          <a:lstStyle/>
          <a:p>
            <a:pPr algn="l">
              <a:lnSpc>
                <a:spcPts val="4480"/>
              </a:lnSpc>
            </a:pPr>
            <a:r>
              <a:rPr lang="en-US" sz="3200">
                <a:solidFill>
                  <a:srgbClr val="000000"/>
                </a:solidFill>
                <a:latin typeface="Glacial Indifference"/>
                <a:ea typeface="Glacial Indifference"/>
                <a:cs typeface="Glacial Indifference"/>
                <a:sym typeface="Glacial Indifference"/>
              </a:rPr>
              <a:t>Ali Mustafa</a:t>
            </a:r>
          </a:p>
        </p:txBody>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16991"/>
            <a:ext cx="6331905" cy="10503991"/>
          </a:xfrm>
          <a:custGeom>
            <a:avLst/>
            <a:gdLst/>
            <a:ahLst/>
            <a:cxnLst/>
            <a:rect r="r" b="b" t="t" l="l"/>
            <a:pathLst>
              <a:path h="10503991" w="6331905">
                <a:moveTo>
                  <a:pt x="0" y="0"/>
                </a:moveTo>
                <a:lnTo>
                  <a:pt x="6331905" y="0"/>
                </a:lnTo>
                <a:lnTo>
                  <a:pt x="6331905" y="10503991"/>
                </a:lnTo>
                <a:lnTo>
                  <a:pt x="0" y="105039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620908" y="381497"/>
            <a:ext cx="10150542" cy="1151890"/>
            <a:chOff x="0" y="0"/>
            <a:chExt cx="13534056" cy="1535853"/>
          </a:xfrm>
        </p:grpSpPr>
        <p:sp>
          <p:nvSpPr>
            <p:cNvPr name="Freeform 4" id="4"/>
            <p:cNvSpPr/>
            <p:nvPr/>
          </p:nvSpPr>
          <p:spPr>
            <a:xfrm flipH="false" flipV="false" rot="0">
              <a:off x="0" y="0"/>
              <a:ext cx="13534056" cy="1535853"/>
            </a:xfrm>
            <a:custGeom>
              <a:avLst/>
              <a:gdLst/>
              <a:ahLst/>
              <a:cxnLst/>
              <a:rect r="r" b="b" t="t" l="l"/>
              <a:pathLst>
                <a:path h="1535853" w="13534056">
                  <a:moveTo>
                    <a:pt x="0" y="0"/>
                  </a:moveTo>
                  <a:lnTo>
                    <a:pt x="13534056" y="0"/>
                  </a:lnTo>
                  <a:lnTo>
                    <a:pt x="13534056" y="1535853"/>
                  </a:lnTo>
                  <a:lnTo>
                    <a:pt x="0" y="1535853"/>
                  </a:lnTo>
                  <a:close/>
                </a:path>
              </a:pathLst>
            </a:custGeom>
            <a:solidFill>
              <a:srgbClr val="000000">
                <a:alpha val="0"/>
              </a:srgbClr>
            </a:solidFill>
          </p:spPr>
        </p:sp>
        <p:sp>
          <p:nvSpPr>
            <p:cNvPr name="TextBox 5" id="5"/>
            <p:cNvSpPr txBox="true"/>
            <p:nvPr/>
          </p:nvSpPr>
          <p:spPr>
            <a:xfrm>
              <a:off x="0" y="-28575"/>
              <a:ext cx="13534056" cy="1564428"/>
            </a:xfrm>
            <a:prstGeom prst="rect">
              <a:avLst/>
            </a:prstGeom>
          </p:spPr>
          <p:txBody>
            <a:bodyPr anchor="t" rtlCol="false" tIns="0" lIns="0" bIns="0" rIns="0"/>
            <a:lstStyle/>
            <a:p>
              <a:pPr algn="l">
                <a:lnSpc>
                  <a:spcPts val="8000"/>
                </a:lnSpc>
              </a:pPr>
              <a:r>
                <a:rPr lang="en-US" b="true" sz="6400" i="true">
                  <a:solidFill>
                    <a:srgbClr val="000000"/>
                  </a:solidFill>
                  <a:latin typeface="Cormorant Garamond Bold Italics"/>
                  <a:ea typeface="Cormorant Garamond Bold Italics"/>
                  <a:cs typeface="Cormorant Garamond Bold Italics"/>
                  <a:sym typeface="Cormorant Garamond Bold Italics"/>
                </a:rPr>
                <a:t>Our research contribution</a:t>
              </a:r>
            </a:p>
          </p:txBody>
        </p:sp>
      </p:grpSp>
      <p:grpSp>
        <p:nvGrpSpPr>
          <p:cNvPr name="Group 6" id="6"/>
          <p:cNvGrpSpPr/>
          <p:nvPr/>
        </p:nvGrpSpPr>
        <p:grpSpPr>
          <a:xfrm rot="0">
            <a:off x="6011758" y="2540738"/>
            <a:ext cx="11368841" cy="8537575"/>
            <a:chOff x="0" y="0"/>
            <a:chExt cx="15158455" cy="11383433"/>
          </a:xfrm>
        </p:grpSpPr>
        <p:sp>
          <p:nvSpPr>
            <p:cNvPr name="Freeform 7" id="7"/>
            <p:cNvSpPr/>
            <p:nvPr/>
          </p:nvSpPr>
          <p:spPr>
            <a:xfrm flipH="false" flipV="false" rot="0">
              <a:off x="0" y="0"/>
              <a:ext cx="15158455" cy="11383433"/>
            </a:xfrm>
            <a:custGeom>
              <a:avLst/>
              <a:gdLst/>
              <a:ahLst/>
              <a:cxnLst/>
              <a:rect r="r" b="b" t="t" l="l"/>
              <a:pathLst>
                <a:path h="11383433" w="15158455">
                  <a:moveTo>
                    <a:pt x="0" y="0"/>
                  </a:moveTo>
                  <a:lnTo>
                    <a:pt x="15158455" y="0"/>
                  </a:lnTo>
                  <a:lnTo>
                    <a:pt x="15158455" y="11383433"/>
                  </a:lnTo>
                  <a:lnTo>
                    <a:pt x="0" y="11383433"/>
                  </a:lnTo>
                  <a:close/>
                </a:path>
              </a:pathLst>
            </a:custGeom>
            <a:solidFill>
              <a:srgbClr val="000000">
                <a:alpha val="0"/>
              </a:srgbClr>
            </a:solidFill>
          </p:spPr>
        </p:sp>
        <p:sp>
          <p:nvSpPr>
            <p:cNvPr name="TextBox 8" id="8"/>
            <p:cNvSpPr txBox="true"/>
            <p:nvPr/>
          </p:nvSpPr>
          <p:spPr>
            <a:xfrm>
              <a:off x="0" y="-104775"/>
              <a:ext cx="15158455" cy="11488208"/>
            </a:xfrm>
            <a:prstGeom prst="rect">
              <a:avLst/>
            </a:prstGeom>
          </p:spPr>
          <p:txBody>
            <a:bodyPr anchor="t" rtlCol="false" tIns="0" lIns="0" bIns="0" rIns="0"/>
            <a:lstStyle/>
            <a:p>
              <a:pPr algn="l" marL="1144042" indent="-572021" lvl="1">
                <a:lnSpc>
                  <a:spcPts val="7455"/>
                </a:lnSpc>
                <a:buFont typeface="Arial"/>
                <a:buChar char="•"/>
              </a:pPr>
              <a:r>
                <a:rPr lang="en-US" sz="5298">
                  <a:solidFill>
                    <a:srgbClr val="000000"/>
                  </a:solidFill>
                  <a:latin typeface="Glacial Indifference"/>
                  <a:ea typeface="Glacial Indifference"/>
                  <a:cs typeface="Glacial Indifference"/>
                  <a:sym typeface="Glacial Indifference"/>
                </a:rPr>
                <a:t>Methodology: Used CatBoost model with text, speech, and wearable data.</a:t>
              </a:r>
            </a:p>
            <a:p>
              <a:pPr algn="l" marL="1144042" indent="-572021" lvl="1">
                <a:lnSpc>
                  <a:spcPts val="7455"/>
                </a:lnSpc>
                <a:buFont typeface="Arial"/>
                <a:buChar char="•"/>
              </a:pPr>
              <a:r>
                <a:rPr lang="en-US" sz="5298">
                  <a:solidFill>
                    <a:srgbClr val="000000"/>
                  </a:solidFill>
                  <a:latin typeface="Glacial Indifference"/>
                  <a:ea typeface="Glacial Indifference"/>
                  <a:cs typeface="Glacial Indifference"/>
                  <a:sym typeface="Glacial Indifference"/>
                </a:rPr>
                <a:t>Dataset: 500 samples, 35 features (e.g., mood, sleep, symptoms).</a:t>
              </a:r>
            </a:p>
            <a:p>
              <a:pPr algn="l" marL="1144042" indent="-572021" lvl="1">
                <a:lnSpc>
                  <a:spcPts val="7455"/>
                </a:lnSpc>
                <a:buFont typeface="Arial"/>
                <a:buChar char="•"/>
              </a:pPr>
              <a:r>
                <a:rPr lang="en-US" sz="5298">
                  <a:solidFill>
                    <a:srgbClr val="000000"/>
                  </a:solidFill>
                  <a:latin typeface="Glacial Indifference"/>
                  <a:ea typeface="Glacial Indifference"/>
                  <a:cs typeface="Glacial Indifference"/>
                  <a:sym typeface="Glacial Indifference"/>
                </a:rPr>
                <a:t>Findings: 87% accuracy in detecting disorders, supports personalized interventions.</a:t>
              </a:r>
            </a:p>
            <a:p>
              <a:pPr algn="l">
                <a:lnSpc>
                  <a:spcPts val="7455"/>
                </a:lnSpc>
              </a:pPr>
            </a:p>
          </p:txBody>
        </p:sp>
      </p:grpSp>
      <p:sp>
        <p:nvSpPr>
          <p:cNvPr name="Freeform 9" id="9"/>
          <p:cNvSpPr/>
          <p:nvPr/>
        </p:nvSpPr>
        <p:spPr>
          <a:xfrm flipH="false" flipV="false" rot="0">
            <a:off x="-1530312" y="0"/>
            <a:ext cx="7862217" cy="10287000"/>
          </a:xfrm>
          <a:custGeom>
            <a:avLst/>
            <a:gdLst/>
            <a:ahLst/>
            <a:cxnLst/>
            <a:rect r="r" b="b" t="t" l="l"/>
            <a:pathLst>
              <a:path h="10287000" w="7862217">
                <a:moveTo>
                  <a:pt x="0" y="0"/>
                </a:moveTo>
                <a:lnTo>
                  <a:pt x="7862217" y="0"/>
                </a:lnTo>
                <a:lnTo>
                  <a:pt x="7862217" y="10287000"/>
                </a:lnTo>
                <a:lnTo>
                  <a:pt x="0" y="10287000"/>
                </a:lnTo>
                <a:lnTo>
                  <a:pt x="0" y="0"/>
                </a:lnTo>
                <a:close/>
              </a:path>
            </a:pathLst>
          </a:custGeom>
          <a:blipFill>
            <a:blip r:embed="rId4"/>
            <a:stretch>
              <a:fillRect l="-16303" t="0" r="-14537" b="0"/>
            </a:stretch>
          </a:blipFill>
        </p:spPr>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7</a:t>
            </a:r>
          </a:p>
        </p:txBody>
      </p:sp>
    </p:spTree>
  </p:cSld>
  <p:clrMapOvr>
    <a:masterClrMapping/>
  </p:clrMapOvr>
  <p:transition spd="fast">
    <p:fade/>
  </p:transition>
</p:sld>
</file>

<file path=ppt/slides/slide7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3066628" cy="10287000"/>
          </a:xfrm>
          <a:custGeom>
            <a:avLst/>
            <a:gdLst/>
            <a:ahLst/>
            <a:cxnLst/>
            <a:rect r="r" b="b" t="t" l="l"/>
            <a:pathLst>
              <a:path h="10287000" w="13066628">
                <a:moveTo>
                  <a:pt x="0" y="0"/>
                </a:moveTo>
                <a:lnTo>
                  <a:pt x="13066628" y="0"/>
                </a:lnTo>
                <a:lnTo>
                  <a:pt x="13066628"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144000" y="5419727"/>
            <a:ext cx="8115300" cy="2066729"/>
          </a:xfrm>
          <a:prstGeom prst="rect">
            <a:avLst/>
          </a:prstGeom>
        </p:spPr>
        <p:txBody>
          <a:bodyPr anchor="t" rtlCol="false" tIns="0" lIns="0" bIns="0" rIns="0">
            <a:spAutoFit/>
          </a:bodyPr>
          <a:lstStyle/>
          <a:p>
            <a:pPr algn="l" marL="0" indent="0" lvl="0">
              <a:lnSpc>
                <a:spcPts val="16810"/>
              </a:lnSpc>
            </a:pPr>
            <a:r>
              <a:rPr lang="en-US" b="true" sz="12007" i="true">
                <a:solidFill>
                  <a:srgbClr val="000000"/>
                </a:solidFill>
                <a:latin typeface="Cormorant Garamond Bold Italics"/>
                <a:ea typeface="Cormorant Garamond Bold Italics"/>
                <a:cs typeface="Cormorant Garamond Bold Italics"/>
                <a:sym typeface="Cormorant Garamond Bold Italics"/>
              </a:rPr>
              <a:t>Thank You</a:t>
            </a:r>
          </a:p>
        </p:txBody>
      </p:sp>
      <p:sp>
        <p:nvSpPr>
          <p:cNvPr name="TextBox 4" id="4"/>
          <p:cNvSpPr txBox="true"/>
          <p:nvPr/>
        </p:nvSpPr>
        <p:spPr>
          <a:xfrm rot="0">
            <a:off x="9144000" y="7419781"/>
            <a:ext cx="8115300" cy="539357"/>
          </a:xfrm>
          <a:prstGeom prst="rect">
            <a:avLst/>
          </a:prstGeom>
        </p:spPr>
        <p:txBody>
          <a:bodyPr anchor="t" rtlCol="false" tIns="0" lIns="0" bIns="0" rIns="0">
            <a:spAutoFit/>
          </a:bodyPr>
          <a:lstStyle/>
          <a:p>
            <a:pPr algn="l" marL="0" indent="0" lvl="0">
              <a:lnSpc>
                <a:spcPts val="4397"/>
              </a:lnSpc>
              <a:spcBef>
                <a:spcPct val="0"/>
              </a:spcBef>
            </a:pPr>
            <a:r>
              <a:rPr lang="en-US" sz="3141">
                <a:solidFill>
                  <a:srgbClr val="000000"/>
                </a:solidFill>
                <a:latin typeface="Glacial Indifference"/>
                <a:ea typeface="Glacial Indifference"/>
                <a:cs typeface="Glacial Indifference"/>
                <a:sym typeface="Glacial Indifference"/>
              </a:rPr>
              <a:t>Any Questions</a:t>
            </a:r>
          </a:p>
        </p:txBody>
      </p:sp>
      <p:sp>
        <p:nvSpPr>
          <p:cNvPr name="TextBox 5" id="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70</a:t>
            </a:r>
          </a:p>
        </p:txBody>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331905" cy="10287000"/>
            <a:chOff x="0" y="0"/>
            <a:chExt cx="1667662" cy="2709333"/>
          </a:xfrm>
        </p:grpSpPr>
        <p:sp>
          <p:nvSpPr>
            <p:cNvPr name="Freeform 3" id="3"/>
            <p:cNvSpPr/>
            <p:nvPr/>
          </p:nvSpPr>
          <p:spPr>
            <a:xfrm flipH="false" flipV="false" rot="0">
              <a:off x="0" y="0"/>
              <a:ext cx="1667662" cy="2709333"/>
            </a:xfrm>
            <a:custGeom>
              <a:avLst/>
              <a:gdLst/>
              <a:ahLst/>
              <a:cxnLst/>
              <a:rect r="r" b="b" t="t" l="l"/>
              <a:pathLst>
                <a:path h="2709333" w="1667662">
                  <a:moveTo>
                    <a:pt x="0" y="0"/>
                  </a:moveTo>
                  <a:lnTo>
                    <a:pt x="1667662" y="0"/>
                  </a:lnTo>
                  <a:lnTo>
                    <a:pt x="1667662" y="2709333"/>
                  </a:lnTo>
                  <a:lnTo>
                    <a:pt x="0" y="2709333"/>
                  </a:lnTo>
                  <a:close/>
                </a:path>
              </a:pathLst>
            </a:custGeom>
            <a:solidFill>
              <a:srgbClr val="9D9DE4"/>
            </a:solidFill>
          </p:spPr>
        </p:sp>
        <p:sp>
          <p:nvSpPr>
            <p:cNvPr name="TextBox 4" id="4"/>
            <p:cNvSpPr txBox="true"/>
            <p:nvPr/>
          </p:nvSpPr>
          <p:spPr>
            <a:xfrm>
              <a:off x="0" y="-57150"/>
              <a:ext cx="1667662" cy="2766483"/>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2737523" y="2546005"/>
            <a:ext cx="12033148" cy="7323026"/>
            <a:chOff x="0" y="0"/>
            <a:chExt cx="16044197" cy="9764034"/>
          </a:xfrm>
        </p:grpSpPr>
        <p:pic>
          <p:nvPicPr>
            <p:cNvPr name="Picture 6" id="6"/>
            <p:cNvPicPr>
              <a:picLocks noChangeAspect="true"/>
            </p:cNvPicPr>
            <p:nvPr/>
          </p:nvPicPr>
          <p:blipFill>
            <a:blip r:embed="rId2"/>
            <a:srcRect l="5222" t="0" r="5222" b="0"/>
            <a:stretch>
              <a:fillRect/>
            </a:stretch>
          </p:blipFill>
          <p:spPr>
            <a:xfrm flipH="false" flipV="false">
              <a:off x="0" y="0"/>
              <a:ext cx="16044197" cy="9764034"/>
            </a:xfrm>
            <a:prstGeom prst="rect">
              <a:avLst/>
            </a:prstGeom>
          </p:spPr>
        </p:pic>
      </p:grpSp>
      <p:sp>
        <p:nvSpPr>
          <p:cNvPr name="TextBox 7" id="7"/>
          <p:cNvSpPr txBox="true"/>
          <p:nvPr/>
        </p:nvSpPr>
        <p:spPr>
          <a:xfrm rot="0">
            <a:off x="1718804" y="653071"/>
            <a:ext cx="14070586" cy="1135380"/>
          </a:xfrm>
          <a:prstGeom prst="rect">
            <a:avLst/>
          </a:prstGeom>
        </p:spPr>
        <p:txBody>
          <a:bodyPr anchor="t" rtlCol="false" tIns="0" lIns="0" bIns="0" rIns="0">
            <a:spAutoFit/>
          </a:bodyPr>
          <a:lstStyle/>
          <a:p>
            <a:pPr algn="l" marL="0" indent="0" lvl="0">
              <a:lnSpc>
                <a:spcPts val="9000"/>
              </a:lnSpc>
            </a:pPr>
            <a:r>
              <a:rPr lang="en-US" b="true" sz="7200" i="true">
                <a:solidFill>
                  <a:srgbClr val="000000"/>
                </a:solidFill>
                <a:latin typeface="Cormorant Garamond Bold Italics"/>
                <a:ea typeface="Cormorant Garamond Bold Italics"/>
                <a:cs typeface="Cormorant Garamond Bold Italics"/>
                <a:sym typeface="Cormorant Garamond Bold Italics"/>
              </a:rPr>
              <a:t>Global Increase in Mental Health Issues</a:t>
            </a:r>
          </a:p>
        </p:txBody>
      </p:sp>
      <p:sp>
        <p:nvSpPr>
          <p:cNvPr name="TextBox 8" id="8"/>
          <p:cNvSpPr txBox="true"/>
          <p:nvPr/>
        </p:nvSpPr>
        <p:spPr>
          <a:xfrm rot="0">
            <a:off x="9344081" y="885825"/>
            <a:ext cx="7915219" cy="565096"/>
          </a:xfrm>
          <a:prstGeom prst="rect">
            <a:avLst/>
          </a:prstGeom>
        </p:spPr>
        <p:txBody>
          <a:bodyPr anchor="t" rtlCol="false" tIns="0" lIns="0" bIns="0" rIns="0">
            <a:spAutoFit/>
          </a:bodyPr>
          <a:lstStyle/>
          <a:p>
            <a:pPr algn="l" marL="0" indent="0" lvl="0">
              <a:lnSpc>
                <a:spcPts val="4759"/>
              </a:lnSpc>
            </a:pP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8</a:t>
            </a:r>
          </a:p>
        </p:txBody>
      </p:sp>
      <p:sp>
        <p:nvSpPr>
          <p:cNvPr name="TextBox 10" id="10"/>
          <p:cNvSpPr txBox="true"/>
          <p:nvPr/>
        </p:nvSpPr>
        <p:spPr>
          <a:xfrm rot="0">
            <a:off x="7716963" y="1729223"/>
            <a:ext cx="2074267" cy="481330"/>
          </a:xfrm>
          <a:prstGeom prst="rect">
            <a:avLst/>
          </a:prstGeom>
        </p:spPr>
        <p:txBody>
          <a:bodyPr anchor="t" rtlCol="false" tIns="0" lIns="0" bIns="0" rIns="0">
            <a:spAutoFit/>
          </a:bodyPr>
          <a:lstStyle/>
          <a:p>
            <a:pPr algn="ctr">
              <a:lnSpc>
                <a:spcPts val="3920"/>
              </a:lnSpc>
              <a:spcBef>
                <a:spcPct val="0"/>
              </a:spcBef>
            </a:pPr>
            <a:r>
              <a:rPr lang="en-US" sz="2800">
                <a:solidFill>
                  <a:srgbClr val="000000"/>
                </a:solidFill>
                <a:latin typeface="Glacial Indifference"/>
                <a:ea typeface="Glacial Indifference"/>
                <a:cs typeface="Glacial Indifference"/>
                <a:sym typeface="Glacial Indifference"/>
              </a:rPr>
              <a:t>Abdullah Bilal</a:t>
            </a:r>
          </a:p>
        </p:txBody>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383742" y="7013178"/>
            <a:ext cx="5703543" cy="4490244"/>
          </a:xfrm>
          <a:custGeom>
            <a:avLst/>
            <a:gdLst/>
            <a:ahLst/>
            <a:cxnLst/>
            <a:rect r="r" b="b" t="t" l="l"/>
            <a:pathLst>
              <a:path h="4490244" w="5703543">
                <a:moveTo>
                  <a:pt x="0" y="4490244"/>
                </a:moveTo>
                <a:lnTo>
                  <a:pt x="5703543" y="4490244"/>
                </a:lnTo>
                <a:lnTo>
                  <a:pt x="5703543" y="0"/>
                </a:lnTo>
                <a:lnTo>
                  <a:pt x="0" y="0"/>
                </a:lnTo>
                <a:lnTo>
                  <a:pt x="0" y="449024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880170" y="-873275"/>
            <a:ext cx="3700206" cy="3803950"/>
          </a:xfrm>
          <a:custGeom>
            <a:avLst/>
            <a:gdLst/>
            <a:ahLst/>
            <a:cxnLst/>
            <a:rect r="r" b="b" t="t" l="l"/>
            <a:pathLst>
              <a:path h="3803950" w="3700206">
                <a:moveTo>
                  <a:pt x="0" y="0"/>
                </a:moveTo>
                <a:lnTo>
                  <a:pt x="3700206" y="0"/>
                </a:lnTo>
                <a:lnTo>
                  <a:pt x="3700206" y="3803950"/>
                </a:lnTo>
                <a:lnTo>
                  <a:pt x="0" y="38039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808689" y="427505"/>
            <a:ext cx="14670623" cy="2503170"/>
          </a:xfrm>
          <a:prstGeom prst="rect">
            <a:avLst/>
          </a:prstGeom>
        </p:spPr>
        <p:txBody>
          <a:bodyPr anchor="t" rtlCol="false" tIns="0" lIns="0" bIns="0" rIns="0">
            <a:spAutoFit/>
          </a:bodyPr>
          <a:lstStyle/>
          <a:p>
            <a:pPr algn="ctr" marL="0" indent="0" lvl="0">
              <a:lnSpc>
                <a:spcPts val="10080"/>
              </a:lnSpc>
              <a:spcBef>
                <a:spcPct val="0"/>
              </a:spcBef>
            </a:pPr>
            <a:r>
              <a:rPr lang="en-US" b="true" sz="7200" i="true">
                <a:solidFill>
                  <a:srgbClr val="000000"/>
                </a:solidFill>
                <a:latin typeface="Cormorant Garamond Bold Italics"/>
                <a:ea typeface="Cormorant Garamond Bold Italics"/>
                <a:cs typeface="Cormorant Garamond Bold Italics"/>
                <a:sym typeface="Cormorant Garamond Bold Italics"/>
              </a:rPr>
              <a:t>Table Showing the increase in the Mental Health Issue</a:t>
            </a:r>
          </a:p>
        </p:txBody>
      </p:sp>
      <p:graphicFrame>
        <p:nvGraphicFramePr>
          <p:cNvPr name="Object 5" id="5"/>
          <p:cNvGraphicFramePr/>
          <p:nvPr/>
        </p:nvGraphicFramePr>
        <p:xfrm>
          <a:off x="2324871" y="3444429"/>
          <a:ext cx="6286500" cy="1676400"/>
        </p:xfrm>
        <a:graphic>
          <a:graphicData uri="http://schemas.openxmlformats.org/presentationml/2006/ole">
            <p:oleObj imgW="7543800" imgH="2933700" r:id="rId7" progId="Excel.Sheet.12" name="Worksheet">
              <p:embed/>
              <p:pic>
                <p:nvPicPr>
                  <p:cNvPr name="" id="0"/>
                  <p:cNvPicPr/>
                  <p:nvPr/>
                </p:nvPicPr>
                <p:blipFill>
                  <a:blip r:embed="rId6"/>
                  <a:stretch>
                    <a:fillRect/>
                  </a:stretch>
                </p:blipFill>
                <p:spPr>
                  <a:xfrm>
                    <a:off x="1270000" y="1270000"/>
                    <a:ext cx="1270000" cy="1270000"/>
                  </a:xfrm>
                  <a:prstGeom prst="rect"/>
                </p:spPr>
              </p:pic>
            </p:oleObj>
          </a:graphicData>
        </a:graphic>
      </p:graphicFrame>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9</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DAGlqFmyARk</dc:identifier>
  <dcterms:modified xsi:type="dcterms:W3CDTF">2011-08-01T06:04:30Z</dcterms:modified>
  <cp:revision>1</cp:revision>
  <dc:title>AI in Psychtriac Care</dc:title>
</cp:coreProperties>
</file>